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4" r:id="rId3"/>
    <p:sldId id="280" r:id="rId4"/>
    <p:sldId id="270" r:id="rId5"/>
    <p:sldId id="272" r:id="rId6"/>
    <p:sldId id="274" r:id="rId7"/>
    <p:sldId id="285" r:id="rId8"/>
    <p:sldId id="276" r:id="rId9"/>
    <p:sldId id="281" r:id="rId10"/>
    <p:sldId id="286" r:id="rId11"/>
    <p:sldId id="291" r:id="rId12"/>
    <p:sldId id="283" r:id="rId13"/>
    <p:sldId id="289" r:id="rId14"/>
    <p:sldId id="287" r:id="rId15"/>
    <p:sldId id="293" r:id="rId16"/>
    <p:sldId id="297" r:id="rId17"/>
    <p:sldId id="298" r:id="rId18"/>
    <p:sldId id="299" r:id="rId19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A6D6B7-F1DE-4BE1-AF80-025A58B0473C}" type="doc">
      <dgm:prSet loTypeId="urn:microsoft.com/office/officeart/2005/8/layout/cycle8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4F0B7D4F-948D-4E9C-B748-653299C9B79C}">
      <dgm:prSet phldrT="[Text]" custT="1"/>
      <dgm:spPr/>
      <dgm:t>
        <a:bodyPr/>
        <a:lstStyle/>
        <a:p>
          <a:r>
            <a:rPr lang="hr-HR" sz="2200" b="1" baseline="0" dirty="0">
              <a:latin typeface="Calibri" pitchFamily="34" charset="0"/>
            </a:rPr>
            <a:t>ciljevi</a:t>
          </a:r>
        </a:p>
      </dgm:t>
    </dgm:pt>
    <dgm:pt modelId="{B0CDD2D3-D04A-41B1-A966-750549297DF4}" type="parTrans" cxnId="{6CA7F7AB-2875-43AC-9D14-D10E293B63FD}">
      <dgm:prSet/>
      <dgm:spPr/>
      <dgm:t>
        <a:bodyPr/>
        <a:lstStyle/>
        <a:p>
          <a:endParaRPr lang="hr-HR"/>
        </a:p>
      </dgm:t>
    </dgm:pt>
    <dgm:pt modelId="{0E49C6BF-F2B9-48F4-B0D4-C72BA0087FB4}" type="sibTrans" cxnId="{6CA7F7AB-2875-43AC-9D14-D10E293B63FD}">
      <dgm:prSet/>
      <dgm:spPr/>
      <dgm:t>
        <a:bodyPr/>
        <a:lstStyle/>
        <a:p>
          <a:endParaRPr lang="hr-HR"/>
        </a:p>
      </dgm:t>
    </dgm:pt>
    <dgm:pt modelId="{BBECF8B8-5F03-4575-BDBC-20B0875DBBBC}">
      <dgm:prSet phldrT="[Text]" custT="1"/>
      <dgm:spPr/>
      <dgm:t>
        <a:bodyPr/>
        <a:lstStyle/>
        <a:p>
          <a:r>
            <a:rPr lang="hr-HR" sz="2200" b="1" baseline="0" dirty="0">
              <a:latin typeface="Calibri" pitchFamily="34" charset="0"/>
            </a:rPr>
            <a:t>sadržaji</a:t>
          </a:r>
        </a:p>
      </dgm:t>
    </dgm:pt>
    <dgm:pt modelId="{E128B7E3-7F93-4F2F-975A-4D555BEBFF2B}" type="parTrans" cxnId="{50BE775C-FDE5-45AB-BBE8-583AC216F687}">
      <dgm:prSet/>
      <dgm:spPr/>
      <dgm:t>
        <a:bodyPr/>
        <a:lstStyle/>
        <a:p>
          <a:endParaRPr lang="hr-HR"/>
        </a:p>
      </dgm:t>
    </dgm:pt>
    <dgm:pt modelId="{D69ECB32-C32A-4115-A340-C9D7200CC3BE}" type="sibTrans" cxnId="{50BE775C-FDE5-45AB-BBE8-583AC216F687}">
      <dgm:prSet/>
      <dgm:spPr/>
      <dgm:t>
        <a:bodyPr/>
        <a:lstStyle/>
        <a:p>
          <a:endParaRPr lang="hr-HR"/>
        </a:p>
      </dgm:t>
    </dgm:pt>
    <dgm:pt modelId="{75A4582A-4F05-4EFB-AC0F-9513A0824905}">
      <dgm:prSet phldrT="[Text]" custT="1"/>
      <dgm:spPr/>
      <dgm:t>
        <a:bodyPr/>
        <a:lstStyle/>
        <a:p>
          <a:r>
            <a:rPr lang="hr-HR" sz="2200" b="1" baseline="0" dirty="0">
              <a:latin typeface="Calibri" pitchFamily="34" charset="0"/>
            </a:rPr>
            <a:t>postupci</a:t>
          </a:r>
        </a:p>
        <a:p>
          <a:r>
            <a:rPr lang="hr-HR" sz="2200" b="1" baseline="0" dirty="0">
              <a:latin typeface="Calibri" pitchFamily="34" charset="0"/>
            </a:rPr>
            <a:t>(metode)</a:t>
          </a:r>
        </a:p>
      </dgm:t>
    </dgm:pt>
    <dgm:pt modelId="{F54A8914-26A1-4C2F-BC2E-5C833A914DF1}" type="parTrans" cxnId="{DED63BDE-65D7-47F5-85E7-4407E44C5067}">
      <dgm:prSet/>
      <dgm:spPr/>
      <dgm:t>
        <a:bodyPr/>
        <a:lstStyle/>
        <a:p>
          <a:endParaRPr lang="hr-HR"/>
        </a:p>
      </dgm:t>
    </dgm:pt>
    <dgm:pt modelId="{E8009777-CE42-4F47-BA0E-05CE86326CFA}" type="sibTrans" cxnId="{DED63BDE-65D7-47F5-85E7-4407E44C5067}">
      <dgm:prSet/>
      <dgm:spPr/>
      <dgm:t>
        <a:bodyPr/>
        <a:lstStyle/>
        <a:p>
          <a:endParaRPr lang="hr-HR"/>
        </a:p>
      </dgm:t>
    </dgm:pt>
    <dgm:pt modelId="{6FDDB891-A1B2-4BB4-B70C-F625FDE2E9B7}">
      <dgm:prSet phldrT="[Text]" custT="1"/>
      <dgm:spPr/>
      <dgm:t>
        <a:bodyPr/>
        <a:lstStyle/>
        <a:p>
          <a:r>
            <a:rPr lang="hr-HR" sz="2200" b="1" baseline="0" dirty="0">
              <a:latin typeface="Calibri" pitchFamily="34" charset="0"/>
            </a:rPr>
            <a:t>nositelji</a:t>
          </a:r>
        </a:p>
        <a:p>
          <a:r>
            <a:rPr lang="hr-HR" sz="1950" b="1" baseline="0" dirty="0">
              <a:latin typeface="Calibri" pitchFamily="34" charset="0"/>
            </a:rPr>
            <a:t>(odgovornost)</a:t>
          </a:r>
        </a:p>
      </dgm:t>
    </dgm:pt>
    <dgm:pt modelId="{ACE7679B-2EAC-48A1-82DD-87B282F21B61}" type="parTrans" cxnId="{1B84897C-D24E-48BB-AA4E-AD4DFE7C5B38}">
      <dgm:prSet/>
      <dgm:spPr/>
      <dgm:t>
        <a:bodyPr/>
        <a:lstStyle/>
        <a:p>
          <a:endParaRPr lang="hr-HR"/>
        </a:p>
      </dgm:t>
    </dgm:pt>
    <dgm:pt modelId="{50872B77-660C-4EC8-B4A7-70DF030A947A}" type="sibTrans" cxnId="{1B84897C-D24E-48BB-AA4E-AD4DFE7C5B38}">
      <dgm:prSet/>
      <dgm:spPr/>
      <dgm:t>
        <a:bodyPr/>
        <a:lstStyle/>
        <a:p>
          <a:endParaRPr lang="hr-HR"/>
        </a:p>
      </dgm:t>
    </dgm:pt>
    <dgm:pt modelId="{07E1238A-F022-4A26-B7A2-AAD057D58559}">
      <dgm:prSet phldrT="[Text]" custT="1"/>
      <dgm:spPr/>
      <dgm:t>
        <a:bodyPr/>
        <a:lstStyle/>
        <a:p>
          <a:r>
            <a:rPr lang="hr-HR" sz="2200" b="1" baseline="0" dirty="0">
              <a:latin typeface="Calibri" pitchFamily="34" charset="0"/>
            </a:rPr>
            <a:t>vrednovanje</a:t>
          </a:r>
        </a:p>
      </dgm:t>
    </dgm:pt>
    <dgm:pt modelId="{702DC431-DB1B-47CC-ABA4-DA7EA20F9FCC}" type="parTrans" cxnId="{E4912D0A-660E-4EC0-A304-4B6A9E631E82}">
      <dgm:prSet/>
      <dgm:spPr/>
      <dgm:t>
        <a:bodyPr/>
        <a:lstStyle/>
        <a:p>
          <a:endParaRPr lang="hr-HR"/>
        </a:p>
      </dgm:t>
    </dgm:pt>
    <dgm:pt modelId="{0EBF1A66-07BA-4C79-B4C9-3AD7EF7C6DF6}" type="sibTrans" cxnId="{E4912D0A-660E-4EC0-A304-4B6A9E631E82}">
      <dgm:prSet/>
      <dgm:spPr/>
      <dgm:t>
        <a:bodyPr/>
        <a:lstStyle/>
        <a:p>
          <a:endParaRPr lang="hr-HR"/>
        </a:p>
      </dgm:t>
    </dgm:pt>
    <dgm:pt modelId="{FFEE9F3B-F9C8-4C07-A544-43ED036BCA66}">
      <dgm:prSet custT="1"/>
      <dgm:spPr/>
      <dgm:t>
        <a:bodyPr/>
        <a:lstStyle/>
        <a:p>
          <a:r>
            <a:rPr lang="hr-HR" sz="2200" b="1" baseline="0" dirty="0">
              <a:latin typeface="Calibri" pitchFamily="34" charset="0"/>
            </a:rPr>
            <a:t>ostvarenje</a:t>
          </a:r>
        </a:p>
      </dgm:t>
    </dgm:pt>
    <dgm:pt modelId="{21322F39-1764-4B97-A88A-7FA0309E65F2}" type="parTrans" cxnId="{CD8E5294-2D81-4727-945B-C59126171CC6}">
      <dgm:prSet/>
      <dgm:spPr/>
      <dgm:t>
        <a:bodyPr/>
        <a:lstStyle/>
        <a:p>
          <a:endParaRPr lang="hr-HR"/>
        </a:p>
      </dgm:t>
    </dgm:pt>
    <dgm:pt modelId="{37A785C4-FFCC-47CB-896C-F244735DEFFD}" type="sibTrans" cxnId="{CD8E5294-2D81-4727-945B-C59126171CC6}">
      <dgm:prSet/>
      <dgm:spPr/>
      <dgm:t>
        <a:bodyPr/>
        <a:lstStyle/>
        <a:p>
          <a:endParaRPr lang="hr-HR"/>
        </a:p>
      </dgm:t>
    </dgm:pt>
    <dgm:pt modelId="{92D80DE4-5BB7-4CF8-A287-64133BE67175}" type="pres">
      <dgm:prSet presAssocID="{C0A6D6B7-F1DE-4BE1-AF80-025A58B0473C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97E70008-54F4-4974-ADA7-CF13A8FBB132}" type="pres">
      <dgm:prSet presAssocID="{C0A6D6B7-F1DE-4BE1-AF80-025A58B0473C}" presName="wedge1" presStyleLbl="node1" presStyleIdx="0" presStyleCnt="6"/>
      <dgm:spPr/>
      <dgm:t>
        <a:bodyPr/>
        <a:lstStyle/>
        <a:p>
          <a:endParaRPr lang="hr-HR"/>
        </a:p>
      </dgm:t>
    </dgm:pt>
    <dgm:pt modelId="{752F2604-9D40-4DE5-AC67-18037C312A59}" type="pres">
      <dgm:prSet presAssocID="{C0A6D6B7-F1DE-4BE1-AF80-025A58B0473C}" presName="dummy1a" presStyleCnt="0"/>
      <dgm:spPr/>
      <dgm:t>
        <a:bodyPr/>
        <a:lstStyle/>
        <a:p>
          <a:endParaRPr lang="hr-HR"/>
        </a:p>
      </dgm:t>
    </dgm:pt>
    <dgm:pt modelId="{9B8CB396-2193-4440-A93E-748740F8E965}" type="pres">
      <dgm:prSet presAssocID="{C0A6D6B7-F1DE-4BE1-AF80-025A58B0473C}" presName="dummy1b" presStyleCnt="0"/>
      <dgm:spPr/>
      <dgm:t>
        <a:bodyPr/>
        <a:lstStyle/>
        <a:p>
          <a:endParaRPr lang="hr-HR"/>
        </a:p>
      </dgm:t>
    </dgm:pt>
    <dgm:pt modelId="{36A37B83-50BB-4229-BD4B-AC24F191E6D8}" type="pres">
      <dgm:prSet presAssocID="{C0A6D6B7-F1DE-4BE1-AF80-025A58B0473C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510D7C2C-2FEA-49AB-9773-3EB4F0F29E10}" type="pres">
      <dgm:prSet presAssocID="{C0A6D6B7-F1DE-4BE1-AF80-025A58B0473C}" presName="wedge2" presStyleLbl="node1" presStyleIdx="1" presStyleCnt="6"/>
      <dgm:spPr/>
      <dgm:t>
        <a:bodyPr/>
        <a:lstStyle/>
        <a:p>
          <a:endParaRPr lang="hr-HR"/>
        </a:p>
      </dgm:t>
    </dgm:pt>
    <dgm:pt modelId="{0713BE0B-4757-4947-BB20-8E1FBE33C5F4}" type="pres">
      <dgm:prSet presAssocID="{C0A6D6B7-F1DE-4BE1-AF80-025A58B0473C}" presName="dummy2a" presStyleCnt="0"/>
      <dgm:spPr/>
      <dgm:t>
        <a:bodyPr/>
        <a:lstStyle/>
        <a:p>
          <a:endParaRPr lang="hr-HR"/>
        </a:p>
      </dgm:t>
    </dgm:pt>
    <dgm:pt modelId="{314E55B6-EF75-43FE-B234-1F09F8AE4D4F}" type="pres">
      <dgm:prSet presAssocID="{C0A6D6B7-F1DE-4BE1-AF80-025A58B0473C}" presName="dummy2b" presStyleCnt="0"/>
      <dgm:spPr/>
      <dgm:t>
        <a:bodyPr/>
        <a:lstStyle/>
        <a:p>
          <a:endParaRPr lang="hr-HR"/>
        </a:p>
      </dgm:t>
    </dgm:pt>
    <dgm:pt modelId="{6BBEA86F-0CF0-49FE-B822-DF47D2E759C8}" type="pres">
      <dgm:prSet presAssocID="{C0A6D6B7-F1DE-4BE1-AF80-025A58B0473C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58153B1F-6F93-428F-91FB-CA8D0E887E03}" type="pres">
      <dgm:prSet presAssocID="{C0A6D6B7-F1DE-4BE1-AF80-025A58B0473C}" presName="wedge3" presStyleLbl="node1" presStyleIdx="2" presStyleCnt="6"/>
      <dgm:spPr/>
      <dgm:t>
        <a:bodyPr/>
        <a:lstStyle/>
        <a:p>
          <a:endParaRPr lang="hr-HR"/>
        </a:p>
      </dgm:t>
    </dgm:pt>
    <dgm:pt modelId="{8B086A73-6111-4B01-B07E-FEE6E192EAB0}" type="pres">
      <dgm:prSet presAssocID="{C0A6D6B7-F1DE-4BE1-AF80-025A58B0473C}" presName="dummy3a" presStyleCnt="0"/>
      <dgm:spPr/>
      <dgm:t>
        <a:bodyPr/>
        <a:lstStyle/>
        <a:p>
          <a:endParaRPr lang="hr-HR"/>
        </a:p>
      </dgm:t>
    </dgm:pt>
    <dgm:pt modelId="{A93C9411-3507-4E09-9861-CA4A3404CF2A}" type="pres">
      <dgm:prSet presAssocID="{C0A6D6B7-F1DE-4BE1-AF80-025A58B0473C}" presName="dummy3b" presStyleCnt="0"/>
      <dgm:spPr/>
      <dgm:t>
        <a:bodyPr/>
        <a:lstStyle/>
        <a:p>
          <a:endParaRPr lang="hr-HR"/>
        </a:p>
      </dgm:t>
    </dgm:pt>
    <dgm:pt modelId="{4471A361-5378-473F-B681-4FEC59B14F73}" type="pres">
      <dgm:prSet presAssocID="{C0A6D6B7-F1DE-4BE1-AF80-025A58B0473C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6863CDA2-E5E2-4154-8F62-4BA6C28A835A}" type="pres">
      <dgm:prSet presAssocID="{C0A6D6B7-F1DE-4BE1-AF80-025A58B0473C}" presName="wedge4" presStyleLbl="node1" presStyleIdx="3" presStyleCnt="6"/>
      <dgm:spPr/>
      <dgm:t>
        <a:bodyPr/>
        <a:lstStyle/>
        <a:p>
          <a:endParaRPr lang="hr-HR"/>
        </a:p>
      </dgm:t>
    </dgm:pt>
    <dgm:pt modelId="{59ED44F2-8EC1-4BA1-AA0E-EC7552C2269F}" type="pres">
      <dgm:prSet presAssocID="{C0A6D6B7-F1DE-4BE1-AF80-025A58B0473C}" presName="dummy4a" presStyleCnt="0"/>
      <dgm:spPr/>
      <dgm:t>
        <a:bodyPr/>
        <a:lstStyle/>
        <a:p>
          <a:endParaRPr lang="hr-HR"/>
        </a:p>
      </dgm:t>
    </dgm:pt>
    <dgm:pt modelId="{0300FBA1-1818-4A1F-8F57-8609FD1142A1}" type="pres">
      <dgm:prSet presAssocID="{C0A6D6B7-F1DE-4BE1-AF80-025A58B0473C}" presName="dummy4b" presStyleCnt="0"/>
      <dgm:spPr/>
      <dgm:t>
        <a:bodyPr/>
        <a:lstStyle/>
        <a:p>
          <a:endParaRPr lang="hr-HR"/>
        </a:p>
      </dgm:t>
    </dgm:pt>
    <dgm:pt modelId="{B8B8723B-AE62-4F7A-A335-B11C3B6E185F}" type="pres">
      <dgm:prSet presAssocID="{C0A6D6B7-F1DE-4BE1-AF80-025A58B0473C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9E603F87-28AB-4327-96FE-097F8290DBD8}" type="pres">
      <dgm:prSet presAssocID="{C0A6D6B7-F1DE-4BE1-AF80-025A58B0473C}" presName="wedge5" presStyleLbl="node1" presStyleIdx="4" presStyleCnt="6"/>
      <dgm:spPr/>
      <dgm:t>
        <a:bodyPr/>
        <a:lstStyle/>
        <a:p>
          <a:endParaRPr lang="hr-HR"/>
        </a:p>
      </dgm:t>
    </dgm:pt>
    <dgm:pt modelId="{2636EF8F-132C-4236-934E-7580FE552B72}" type="pres">
      <dgm:prSet presAssocID="{C0A6D6B7-F1DE-4BE1-AF80-025A58B0473C}" presName="dummy5a" presStyleCnt="0"/>
      <dgm:spPr/>
      <dgm:t>
        <a:bodyPr/>
        <a:lstStyle/>
        <a:p>
          <a:endParaRPr lang="hr-HR"/>
        </a:p>
      </dgm:t>
    </dgm:pt>
    <dgm:pt modelId="{04E2CDDA-FF0C-4C7D-9D39-613AA4B96DB2}" type="pres">
      <dgm:prSet presAssocID="{C0A6D6B7-F1DE-4BE1-AF80-025A58B0473C}" presName="dummy5b" presStyleCnt="0"/>
      <dgm:spPr/>
      <dgm:t>
        <a:bodyPr/>
        <a:lstStyle/>
        <a:p>
          <a:endParaRPr lang="hr-HR"/>
        </a:p>
      </dgm:t>
    </dgm:pt>
    <dgm:pt modelId="{40186DFD-83EA-4867-BD3E-BE0A32550D80}" type="pres">
      <dgm:prSet presAssocID="{C0A6D6B7-F1DE-4BE1-AF80-025A58B0473C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65BDFA46-14E9-4CC6-99EB-C1F7F264A401}" type="pres">
      <dgm:prSet presAssocID="{C0A6D6B7-F1DE-4BE1-AF80-025A58B0473C}" presName="wedge6" presStyleLbl="node1" presStyleIdx="5" presStyleCnt="6"/>
      <dgm:spPr/>
      <dgm:t>
        <a:bodyPr/>
        <a:lstStyle/>
        <a:p>
          <a:endParaRPr lang="hr-HR"/>
        </a:p>
      </dgm:t>
    </dgm:pt>
    <dgm:pt modelId="{610C8FFD-C394-4601-A23E-7D9234BA371B}" type="pres">
      <dgm:prSet presAssocID="{C0A6D6B7-F1DE-4BE1-AF80-025A58B0473C}" presName="dummy6a" presStyleCnt="0"/>
      <dgm:spPr/>
      <dgm:t>
        <a:bodyPr/>
        <a:lstStyle/>
        <a:p>
          <a:endParaRPr lang="hr-HR"/>
        </a:p>
      </dgm:t>
    </dgm:pt>
    <dgm:pt modelId="{71604DDC-493B-4F85-A1F3-B9DEBAC3FEC8}" type="pres">
      <dgm:prSet presAssocID="{C0A6D6B7-F1DE-4BE1-AF80-025A58B0473C}" presName="dummy6b" presStyleCnt="0"/>
      <dgm:spPr/>
      <dgm:t>
        <a:bodyPr/>
        <a:lstStyle/>
        <a:p>
          <a:endParaRPr lang="hr-HR"/>
        </a:p>
      </dgm:t>
    </dgm:pt>
    <dgm:pt modelId="{BB28409B-713E-4CF2-B9D9-BCB91599AA84}" type="pres">
      <dgm:prSet presAssocID="{C0A6D6B7-F1DE-4BE1-AF80-025A58B0473C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hr-HR"/>
        </a:p>
      </dgm:t>
    </dgm:pt>
    <dgm:pt modelId="{15764E65-B3CD-4319-9FF3-27BE9D47D54D}" type="pres">
      <dgm:prSet presAssocID="{0E49C6BF-F2B9-48F4-B0D4-C72BA0087FB4}" presName="arrowWedge1" presStyleLbl="fgSibTrans2D1" presStyleIdx="0" presStyleCnt="6"/>
      <dgm:spPr/>
      <dgm:t>
        <a:bodyPr/>
        <a:lstStyle/>
        <a:p>
          <a:endParaRPr lang="hr-HR"/>
        </a:p>
      </dgm:t>
    </dgm:pt>
    <dgm:pt modelId="{1F28B6E0-6FCE-4427-B662-148C90F71619}" type="pres">
      <dgm:prSet presAssocID="{D69ECB32-C32A-4115-A340-C9D7200CC3BE}" presName="arrowWedge2" presStyleLbl="fgSibTrans2D1" presStyleIdx="1" presStyleCnt="6"/>
      <dgm:spPr/>
      <dgm:t>
        <a:bodyPr/>
        <a:lstStyle/>
        <a:p>
          <a:endParaRPr lang="hr-HR"/>
        </a:p>
      </dgm:t>
    </dgm:pt>
    <dgm:pt modelId="{7E653662-2342-4AB9-B995-A4C9CF8CB256}" type="pres">
      <dgm:prSet presAssocID="{E8009777-CE42-4F47-BA0E-05CE86326CFA}" presName="arrowWedge3" presStyleLbl="fgSibTrans2D1" presStyleIdx="2" presStyleCnt="6"/>
      <dgm:spPr/>
      <dgm:t>
        <a:bodyPr/>
        <a:lstStyle/>
        <a:p>
          <a:endParaRPr lang="hr-HR"/>
        </a:p>
      </dgm:t>
    </dgm:pt>
    <dgm:pt modelId="{1FF04641-5583-43F7-908C-184CB9BDFA4E}" type="pres">
      <dgm:prSet presAssocID="{50872B77-660C-4EC8-B4A7-70DF030A947A}" presName="arrowWedge4" presStyleLbl="fgSibTrans2D1" presStyleIdx="3" presStyleCnt="6"/>
      <dgm:spPr/>
      <dgm:t>
        <a:bodyPr/>
        <a:lstStyle/>
        <a:p>
          <a:endParaRPr lang="hr-HR"/>
        </a:p>
      </dgm:t>
    </dgm:pt>
    <dgm:pt modelId="{6B77AD33-4FEC-47FD-A617-C2ADE404B880}" type="pres">
      <dgm:prSet presAssocID="{37A785C4-FFCC-47CB-896C-F244735DEFFD}" presName="arrowWedge5" presStyleLbl="fgSibTrans2D1" presStyleIdx="4" presStyleCnt="6"/>
      <dgm:spPr/>
      <dgm:t>
        <a:bodyPr/>
        <a:lstStyle/>
        <a:p>
          <a:endParaRPr lang="hr-HR"/>
        </a:p>
      </dgm:t>
    </dgm:pt>
    <dgm:pt modelId="{0A37F45D-9B59-4B3E-88AA-D759FF2A2E46}" type="pres">
      <dgm:prSet presAssocID="{0EBF1A66-07BA-4C79-B4C9-3AD7EF7C6DF6}" presName="arrowWedge6" presStyleLbl="fgSibTrans2D1" presStyleIdx="5" presStyleCnt="6"/>
      <dgm:spPr/>
      <dgm:t>
        <a:bodyPr/>
        <a:lstStyle/>
        <a:p>
          <a:endParaRPr lang="hr-HR"/>
        </a:p>
      </dgm:t>
    </dgm:pt>
  </dgm:ptLst>
  <dgm:cxnLst>
    <dgm:cxn modelId="{D259276C-2E28-4636-BFDD-1482F858109B}" type="presOf" srcId="{6FDDB891-A1B2-4BB4-B70C-F625FDE2E9B7}" destId="{B8B8723B-AE62-4F7A-A335-B11C3B6E185F}" srcOrd="1" destOrd="0" presId="urn:microsoft.com/office/officeart/2005/8/layout/cycle8"/>
    <dgm:cxn modelId="{EEC5BA51-0D42-477C-BDC4-22ABBBFEADB3}" type="presOf" srcId="{6FDDB891-A1B2-4BB4-B70C-F625FDE2E9B7}" destId="{6863CDA2-E5E2-4154-8F62-4BA6C28A835A}" srcOrd="0" destOrd="0" presId="urn:microsoft.com/office/officeart/2005/8/layout/cycle8"/>
    <dgm:cxn modelId="{5185AB1E-AC66-4C73-A3BE-2F98E5FBC7E4}" type="presOf" srcId="{75A4582A-4F05-4EFB-AC0F-9513A0824905}" destId="{58153B1F-6F93-428F-91FB-CA8D0E887E03}" srcOrd="0" destOrd="0" presId="urn:microsoft.com/office/officeart/2005/8/layout/cycle8"/>
    <dgm:cxn modelId="{DED63BDE-65D7-47F5-85E7-4407E44C5067}" srcId="{C0A6D6B7-F1DE-4BE1-AF80-025A58B0473C}" destId="{75A4582A-4F05-4EFB-AC0F-9513A0824905}" srcOrd="2" destOrd="0" parTransId="{F54A8914-26A1-4C2F-BC2E-5C833A914DF1}" sibTransId="{E8009777-CE42-4F47-BA0E-05CE86326CFA}"/>
    <dgm:cxn modelId="{BB500F37-25B6-49FB-AD32-F7E8AA22CB39}" type="presOf" srcId="{FFEE9F3B-F9C8-4C07-A544-43ED036BCA66}" destId="{9E603F87-28AB-4327-96FE-097F8290DBD8}" srcOrd="0" destOrd="0" presId="urn:microsoft.com/office/officeart/2005/8/layout/cycle8"/>
    <dgm:cxn modelId="{F361244F-53EF-4129-AE72-3A5610DC7715}" type="presOf" srcId="{4F0B7D4F-948D-4E9C-B748-653299C9B79C}" destId="{36A37B83-50BB-4229-BD4B-AC24F191E6D8}" srcOrd="1" destOrd="0" presId="urn:microsoft.com/office/officeart/2005/8/layout/cycle8"/>
    <dgm:cxn modelId="{74A658C4-39D7-45FE-B0E8-17D0AB3F6C0A}" type="presOf" srcId="{75A4582A-4F05-4EFB-AC0F-9513A0824905}" destId="{4471A361-5378-473F-B681-4FEC59B14F73}" srcOrd="1" destOrd="0" presId="urn:microsoft.com/office/officeart/2005/8/layout/cycle8"/>
    <dgm:cxn modelId="{1B84897C-D24E-48BB-AA4E-AD4DFE7C5B38}" srcId="{C0A6D6B7-F1DE-4BE1-AF80-025A58B0473C}" destId="{6FDDB891-A1B2-4BB4-B70C-F625FDE2E9B7}" srcOrd="3" destOrd="0" parTransId="{ACE7679B-2EAC-48A1-82DD-87B282F21B61}" sibTransId="{50872B77-660C-4EC8-B4A7-70DF030A947A}"/>
    <dgm:cxn modelId="{50BE775C-FDE5-45AB-BBE8-583AC216F687}" srcId="{C0A6D6B7-F1DE-4BE1-AF80-025A58B0473C}" destId="{BBECF8B8-5F03-4575-BDBC-20B0875DBBBC}" srcOrd="1" destOrd="0" parTransId="{E128B7E3-7F93-4F2F-975A-4D555BEBFF2B}" sibTransId="{D69ECB32-C32A-4115-A340-C9D7200CC3BE}"/>
    <dgm:cxn modelId="{4E995B7C-C0A7-425B-A07B-B18B00C83359}" type="presOf" srcId="{FFEE9F3B-F9C8-4C07-A544-43ED036BCA66}" destId="{40186DFD-83EA-4867-BD3E-BE0A32550D80}" srcOrd="1" destOrd="0" presId="urn:microsoft.com/office/officeart/2005/8/layout/cycle8"/>
    <dgm:cxn modelId="{5FC59A8E-E130-4A70-BD56-DCC76EEC84ED}" type="presOf" srcId="{BBECF8B8-5F03-4575-BDBC-20B0875DBBBC}" destId="{510D7C2C-2FEA-49AB-9773-3EB4F0F29E10}" srcOrd="0" destOrd="0" presId="urn:microsoft.com/office/officeart/2005/8/layout/cycle8"/>
    <dgm:cxn modelId="{CD8E5294-2D81-4727-945B-C59126171CC6}" srcId="{C0A6D6B7-F1DE-4BE1-AF80-025A58B0473C}" destId="{FFEE9F3B-F9C8-4C07-A544-43ED036BCA66}" srcOrd="4" destOrd="0" parTransId="{21322F39-1764-4B97-A88A-7FA0309E65F2}" sibTransId="{37A785C4-FFCC-47CB-896C-F244735DEFFD}"/>
    <dgm:cxn modelId="{B63459AF-3D7F-465F-86FB-D083D385F793}" type="presOf" srcId="{C0A6D6B7-F1DE-4BE1-AF80-025A58B0473C}" destId="{92D80DE4-5BB7-4CF8-A287-64133BE67175}" srcOrd="0" destOrd="0" presId="urn:microsoft.com/office/officeart/2005/8/layout/cycle8"/>
    <dgm:cxn modelId="{E4912D0A-660E-4EC0-A304-4B6A9E631E82}" srcId="{C0A6D6B7-F1DE-4BE1-AF80-025A58B0473C}" destId="{07E1238A-F022-4A26-B7A2-AAD057D58559}" srcOrd="5" destOrd="0" parTransId="{702DC431-DB1B-47CC-ABA4-DA7EA20F9FCC}" sibTransId="{0EBF1A66-07BA-4C79-B4C9-3AD7EF7C6DF6}"/>
    <dgm:cxn modelId="{5FB48F9C-1385-4DF9-B776-C1909FAE8F85}" type="presOf" srcId="{4F0B7D4F-948D-4E9C-B748-653299C9B79C}" destId="{97E70008-54F4-4974-ADA7-CF13A8FBB132}" srcOrd="0" destOrd="0" presId="urn:microsoft.com/office/officeart/2005/8/layout/cycle8"/>
    <dgm:cxn modelId="{EF8DE859-EC4C-433F-8764-2F5D453091B2}" type="presOf" srcId="{BBECF8B8-5F03-4575-BDBC-20B0875DBBBC}" destId="{6BBEA86F-0CF0-49FE-B822-DF47D2E759C8}" srcOrd="1" destOrd="0" presId="urn:microsoft.com/office/officeart/2005/8/layout/cycle8"/>
    <dgm:cxn modelId="{A992A2E5-929E-47DF-B809-F18D73C225A4}" type="presOf" srcId="{07E1238A-F022-4A26-B7A2-AAD057D58559}" destId="{BB28409B-713E-4CF2-B9D9-BCB91599AA84}" srcOrd="1" destOrd="0" presId="urn:microsoft.com/office/officeart/2005/8/layout/cycle8"/>
    <dgm:cxn modelId="{6CA7F7AB-2875-43AC-9D14-D10E293B63FD}" srcId="{C0A6D6B7-F1DE-4BE1-AF80-025A58B0473C}" destId="{4F0B7D4F-948D-4E9C-B748-653299C9B79C}" srcOrd="0" destOrd="0" parTransId="{B0CDD2D3-D04A-41B1-A966-750549297DF4}" sibTransId="{0E49C6BF-F2B9-48F4-B0D4-C72BA0087FB4}"/>
    <dgm:cxn modelId="{9C518282-FF5C-4DF4-ABF7-DCED15AFFACB}" type="presOf" srcId="{07E1238A-F022-4A26-B7A2-AAD057D58559}" destId="{65BDFA46-14E9-4CC6-99EB-C1F7F264A401}" srcOrd="0" destOrd="0" presId="urn:microsoft.com/office/officeart/2005/8/layout/cycle8"/>
    <dgm:cxn modelId="{8B7EC1B5-EB51-4BEF-AF63-0EC295DDE752}" type="presParOf" srcId="{92D80DE4-5BB7-4CF8-A287-64133BE67175}" destId="{97E70008-54F4-4974-ADA7-CF13A8FBB132}" srcOrd="0" destOrd="0" presId="urn:microsoft.com/office/officeart/2005/8/layout/cycle8"/>
    <dgm:cxn modelId="{B8E5C60E-E4F9-4A6B-B1CC-E1AFB36B5AAE}" type="presParOf" srcId="{92D80DE4-5BB7-4CF8-A287-64133BE67175}" destId="{752F2604-9D40-4DE5-AC67-18037C312A59}" srcOrd="1" destOrd="0" presId="urn:microsoft.com/office/officeart/2005/8/layout/cycle8"/>
    <dgm:cxn modelId="{38905EAE-2399-49F3-816E-22E8E1D13FCB}" type="presParOf" srcId="{92D80DE4-5BB7-4CF8-A287-64133BE67175}" destId="{9B8CB396-2193-4440-A93E-748740F8E965}" srcOrd="2" destOrd="0" presId="urn:microsoft.com/office/officeart/2005/8/layout/cycle8"/>
    <dgm:cxn modelId="{7CF1D637-2203-4FE5-BFE0-37BA98ECFE83}" type="presParOf" srcId="{92D80DE4-5BB7-4CF8-A287-64133BE67175}" destId="{36A37B83-50BB-4229-BD4B-AC24F191E6D8}" srcOrd="3" destOrd="0" presId="urn:microsoft.com/office/officeart/2005/8/layout/cycle8"/>
    <dgm:cxn modelId="{C551A0CE-6CE3-43BB-A444-2D44460E1815}" type="presParOf" srcId="{92D80DE4-5BB7-4CF8-A287-64133BE67175}" destId="{510D7C2C-2FEA-49AB-9773-3EB4F0F29E10}" srcOrd="4" destOrd="0" presId="urn:microsoft.com/office/officeart/2005/8/layout/cycle8"/>
    <dgm:cxn modelId="{F6C8342C-BEAF-486D-BD6E-7CA5D053E3F5}" type="presParOf" srcId="{92D80DE4-5BB7-4CF8-A287-64133BE67175}" destId="{0713BE0B-4757-4947-BB20-8E1FBE33C5F4}" srcOrd="5" destOrd="0" presId="urn:microsoft.com/office/officeart/2005/8/layout/cycle8"/>
    <dgm:cxn modelId="{0A80279E-44A1-46F6-8E06-F4BD64A35892}" type="presParOf" srcId="{92D80DE4-5BB7-4CF8-A287-64133BE67175}" destId="{314E55B6-EF75-43FE-B234-1F09F8AE4D4F}" srcOrd="6" destOrd="0" presId="urn:microsoft.com/office/officeart/2005/8/layout/cycle8"/>
    <dgm:cxn modelId="{55106D94-F93B-4076-85F3-D74B0F5F2A43}" type="presParOf" srcId="{92D80DE4-5BB7-4CF8-A287-64133BE67175}" destId="{6BBEA86F-0CF0-49FE-B822-DF47D2E759C8}" srcOrd="7" destOrd="0" presId="urn:microsoft.com/office/officeart/2005/8/layout/cycle8"/>
    <dgm:cxn modelId="{FA7FD064-B108-47AC-AE7E-85117B590007}" type="presParOf" srcId="{92D80DE4-5BB7-4CF8-A287-64133BE67175}" destId="{58153B1F-6F93-428F-91FB-CA8D0E887E03}" srcOrd="8" destOrd="0" presId="urn:microsoft.com/office/officeart/2005/8/layout/cycle8"/>
    <dgm:cxn modelId="{DC2F417A-91BE-4F91-9DD9-673BF328A0E8}" type="presParOf" srcId="{92D80DE4-5BB7-4CF8-A287-64133BE67175}" destId="{8B086A73-6111-4B01-B07E-FEE6E192EAB0}" srcOrd="9" destOrd="0" presId="urn:microsoft.com/office/officeart/2005/8/layout/cycle8"/>
    <dgm:cxn modelId="{B14A9807-3D5E-4753-8FBB-F243EBE68D5C}" type="presParOf" srcId="{92D80DE4-5BB7-4CF8-A287-64133BE67175}" destId="{A93C9411-3507-4E09-9861-CA4A3404CF2A}" srcOrd="10" destOrd="0" presId="urn:microsoft.com/office/officeart/2005/8/layout/cycle8"/>
    <dgm:cxn modelId="{793B2026-369F-4EA3-8812-7152F52B814E}" type="presParOf" srcId="{92D80DE4-5BB7-4CF8-A287-64133BE67175}" destId="{4471A361-5378-473F-B681-4FEC59B14F73}" srcOrd="11" destOrd="0" presId="urn:microsoft.com/office/officeart/2005/8/layout/cycle8"/>
    <dgm:cxn modelId="{0D72F7ED-0F33-4960-A53F-7023AFAD3295}" type="presParOf" srcId="{92D80DE4-5BB7-4CF8-A287-64133BE67175}" destId="{6863CDA2-E5E2-4154-8F62-4BA6C28A835A}" srcOrd="12" destOrd="0" presId="urn:microsoft.com/office/officeart/2005/8/layout/cycle8"/>
    <dgm:cxn modelId="{4DFCA7FF-FBE5-41AE-8332-0C484D3EBE3C}" type="presParOf" srcId="{92D80DE4-5BB7-4CF8-A287-64133BE67175}" destId="{59ED44F2-8EC1-4BA1-AA0E-EC7552C2269F}" srcOrd="13" destOrd="0" presId="urn:microsoft.com/office/officeart/2005/8/layout/cycle8"/>
    <dgm:cxn modelId="{6626D4F4-440C-445A-9F4E-8043DFE444EF}" type="presParOf" srcId="{92D80DE4-5BB7-4CF8-A287-64133BE67175}" destId="{0300FBA1-1818-4A1F-8F57-8609FD1142A1}" srcOrd="14" destOrd="0" presId="urn:microsoft.com/office/officeart/2005/8/layout/cycle8"/>
    <dgm:cxn modelId="{E355D5A1-908F-4B35-8626-47BE270B53E8}" type="presParOf" srcId="{92D80DE4-5BB7-4CF8-A287-64133BE67175}" destId="{B8B8723B-AE62-4F7A-A335-B11C3B6E185F}" srcOrd="15" destOrd="0" presId="urn:microsoft.com/office/officeart/2005/8/layout/cycle8"/>
    <dgm:cxn modelId="{4A421347-C025-4C8E-BBFD-799528D16A82}" type="presParOf" srcId="{92D80DE4-5BB7-4CF8-A287-64133BE67175}" destId="{9E603F87-28AB-4327-96FE-097F8290DBD8}" srcOrd="16" destOrd="0" presId="urn:microsoft.com/office/officeart/2005/8/layout/cycle8"/>
    <dgm:cxn modelId="{71021A7D-9AD3-466B-A7BC-32634A7B1BF4}" type="presParOf" srcId="{92D80DE4-5BB7-4CF8-A287-64133BE67175}" destId="{2636EF8F-132C-4236-934E-7580FE552B72}" srcOrd="17" destOrd="0" presId="urn:microsoft.com/office/officeart/2005/8/layout/cycle8"/>
    <dgm:cxn modelId="{7DA46F3D-9BE0-4382-A19C-39A44A354909}" type="presParOf" srcId="{92D80DE4-5BB7-4CF8-A287-64133BE67175}" destId="{04E2CDDA-FF0C-4C7D-9D39-613AA4B96DB2}" srcOrd="18" destOrd="0" presId="urn:microsoft.com/office/officeart/2005/8/layout/cycle8"/>
    <dgm:cxn modelId="{8CDF38FC-8CB6-48BF-B9CB-9BDB3C34023F}" type="presParOf" srcId="{92D80DE4-5BB7-4CF8-A287-64133BE67175}" destId="{40186DFD-83EA-4867-BD3E-BE0A32550D80}" srcOrd="19" destOrd="0" presId="urn:microsoft.com/office/officeart/2005/8/layout/cycle8"/>
    <dgm:cxn modelId="{4122AD56-DC45-4255-B635-132FF549E525}" type="presParOf" srcId="{92D80DE4-5BB7-4CF8-A287-64133BE67175}" destId="{65BDFA46-14E9-4CC6-99EB-C1F7F264A401}" srcOrd="20" destOrd="0" presId="urn:microsoft.com/office/officeart/2005/8/layout/cycle8"/>
    <dgm:cxn modelId="{2425F948-E3B0-4BD0-8C88-8B4B4411208D}" type="presParOf" srcId="{92D80DE4-5BB7-4CF8-A287-64133BE67175}" destId="{610C8FFD-C394-4601-A23E-7D9234BA371B}" srcOrd="21" destOrd="0" presId="urn:microsoft.com/office/officeart/2005/8/layout/cycle8"/>
    <dgm:cxn modelId="{8A524219-8427-4998-B8E0-467362F635FF}" type="presParOf" srcId="{92D80DE4-5BB7-4CF8-A287-64133BE67175}" destId="{71604DDC-493B-4F85-A1F3-B9DEBAC3FEC8}" srcOrd="22" destOrd="0" presId="urn:microsoft.com/office/officeart/2005/8/layout/cycle8"/>
    <dgm:cxn modelId="{428BEDDB-316F-4793-8EDA-F5EF2DC3CAE5}" type="presParOf" srcId="{92D80DE4-5BB7-4CF8-A287-64133BE67175}" destId="{BB28409B-713E-4CF2-B9D9-BCB91599AA84}" srcOrd="23" destOrd="0" presId="urn:microsoft.com/office/officeart/2005/8/layout/cycle8"/>
    <dgm:cxn modelId="{B309C7D2-478F-484C-8770-89E1019E3AE6}" type="presParOf" srcId="{92D80DE4-5BB7-4CF8-A287-64133BE67175}" destId="{15764E65-B3CD-4319-9FF3-27BE9D47D54D}" srcOrd="24" destOrd="0" presId="urn:microsoft.com/office/officeart/2005/8/layout/cycle8"/>
    <dgm:cxn modelId="{767EDF80-7E2D-41E5-87CA-1C831DCE06BB}" type="presParOf" srcId="{92D80DE4-5BB7-4CF8-A287-64133BE67175}" destId="{1F28B6E0-6FCE-4427-B662-148C90F71619}" srcOrd="25" destOrd="0" presId="urn:microsoft.com/office/officeart/2005/8/layout/cycle8"/>
    <dgm:cxn modelId="{A072D040-C39C-454A-83B4-C5C2FD52D18D}" type="presParOf" srcId="{92D80DE4-5BB7-4CF8-A287-64133BE67175}" destId="{7E653662-2342-4AB9-B995-A4C9CF8CB256}" srcOrd="26" destOrd="0" presId="urn:microsoft.com/office/officeart/2005/8/layout/cycle8"/>
    <dgm:cxn modelId="{470305E8-9BE9-42ED-A72A-0E89EA325F33}" type="presParOf" srcId="{92D80DE4-5BB7-4CF8-A287-64133BE67175}" destId="{1FF04641-5583-43F7-908C-184CB9BDFA4E}" srcOrd="27" destOrd="0" presId="urn:microsoft.com/office/officeart/2005/8/layout/cycle8"/>
    <dgm:cxn modelId="{B9D6541A-9EE8-4958-9FEE-D835FD37F0CB}" type="presParOf" srcId="{92D80DE4-5BB7-4CF8-A287-64133BE67175}" destId="{6B77AD33-4FEC-47FD-A617-C2ADE404B880}" srcOrd="28" destOrd="0" presId="urn:microsoft.com/office/officeart/2005/8/layout/cycle8"/>
    <dgm:cxn modelId="{692A7681-6549-4904-A9E3-934AA14D904B}" type="presParOf" srcId="{92D80DE4-5BB7-4CF8-A287-64133BE67175}" destId="{0A37F45D-9B59-4B3E-88AA-D759FF2A2E46}" srcOrd="29" destOrd="0" presId="urn:microsoft.com/office/officeart/2005/8/layout/cycle8"/>
  </dgm:cxnLst>
  <dgm:bg/>
  <dgm:whole>
    <a:ln>
      <a:noFill/>
    </a:ln>
  </dgm:whole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CA17216-2F70-4A29-AAED-300ABA0DFDFE}" type="datetimeFigureOut">
              <a:rPr lang="sr-Latn-CS" smtClean="0"/>
              <a:pPr/>
              <a:t>1.2.2018</a:t>
            </a:fld>
            <a:endParaRPr lang="hr-H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13" name="Picture 12" descr="EUREKA-Logo ispravljen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358082" y="285728"/>
            <a:ext cx="1357322" cy="1357322"/>
          </a:xfrm>
          <a:prstGeom prst="rect">
            <a:avLst/>
          </a:prstGeom>
        </p:spPr>
      </p:pic>
      <p:pic>
        <p:nvPicPr>
          <p:cNvPr id="29698" name="Picture 2" descr="Creative Commons licenca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57158" y="6357958"/>
            <a:ext cx="838200" cy="29527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17216-2F70-4A29-AAED-300ABA0DFDFE}" type="datetimeFigureOut">
              <a:rPr lang="sr-Latn-CS" smtClean="0"/>
              <a:pPr/>
              <a:t>1.2.2018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pic>
        <p:nvPicPr>
          <p:cNvPr id="8" name="Picture 7" descr="EUREKA-Logo ispravlj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72396" y="214290"/>
            <a:ext cx="1260344" cy="1260344"/>
          </a:xfrm>
          <a:prstGeom prst="rect">
            <a:avLst/>
          </a:prstGeom>
        </p:spPr>
      </p:pic>
      <p:pic>
        <p:nvPicPr>
          <p:cNvPr id="28674" name="Picture 2" descr="Creative Commons licenca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072462" y="6357958"/>
            <a:ext cx="838200" cy="29527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17216-2F70-4A29-AAED-300ABA0DFDFE}" type="datetimeFigureOut">
              <a:rPr lang="sr-Latn-CS" smtClean="0"/>
              <a:pPr/>
              <a:t>1.2.2018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17216-2F70-4A29-AAED-300ABA0DFDFE}" type="datetimeFigureOut">
              <a:rPr lang="sr-Latn-CS" smtClean="0"/>
              <a:pPr/>
              <a:t>1.2.2018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17216-2F70-4A29-AAED-300ABA0DFDFE}" type="datetimeFigureOut">
              <a:rPr lang="sr-Latn-CS" smtClean="0"/>
              <a:pPr/>
              <a:t>1.2.2018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17216-2F70-4A29-AAED-300ABA0DFDFE}" type="datetimeFigureOut">
              <a:rPr lang="sr-Latn-CS" smtClean="0"/>
              <a:pPr/>
              <a:t>1.2.2018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17216-2F70-4A29-AAED-300ABA0DFDFE}" type="datetimeFigureOut">
              <a:rPr lang="sr-Latn-CS" smtClean="0"/>
              <a:pPr/>
              <a:t>1.2.2018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5" name="Picture 4" descr="EUREKA-Logo ispravlj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715272" y="214290"/>
            <a:ext cx="1000132" cy="10001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CA17216-2F70-4A29-AAED-300ABA0DFDFE}" type="datetimeFigureOut">
              <a:rPr lang="sr-Latn-CS" smtClean="0"/>
              <a:pPr/>
              <a:t>1.2.2018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CA17216-2F70-4A29-AAED-300ABA0DFDFE}" type="datetimeFigureOut">
              <a:rPr lang="sr-Latn-CS" smtClean="0"/>
              <a:pPr/>
              <a:t>1.2.2018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17216-2F70-4A29-AAED-300ABA0DFDFE}" type="datetimeFigureOut">
              <a:rPr lang="sr-Latn-CS" smtClean="0"/>
              <a:pPr/>
              <a:t>1.2.2018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A17216-2F70-4A29-AAED-300ABA0DFDFE}" type="datetimeFigureOut">
              <a:rPr lang="sr-Latn-CS" smtClean="0"/>
              <a:pPr/>
              <a:t>1.2.2018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CA17216-2F70-4A29-AAED-300ABA0DFDFE}" type="datetimeFigureOut">
              <a:rPr lang="sr-Latn-CS" smtClean="0"/>
              <a:pPr/>
              <a:t>1.2.2018</a:t>
            </a:fld>
            <a:endParaRPr lang="hr-H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602FD30-BE44-4622-A861-9A195227D956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urikulum.hr/okviri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urikulum.hr/okviri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24" y="642918"/>
            <a:ext cx="77724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hr-HR" sz="400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hr-HR" sz="4000" dirty="0" smtClean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hr-HR" sz="40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hr-HR" sz="2200" dirty="0" smtClean="0">
                <a:solidFill>
                  <a:schemeClr val="tx1"/>
                </a:solidFill>
                <a:latin typeface="Calibri" pitchFamily="34" charset="0"/>
              </a:rPr>
              <a:t>RADIONICA</a:t>
            </a:r>
            <a:br>
              <a:rPr lang="hr-HR" sz="22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hr-HR" sz="4000" dirty="0" smtClean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hr-HR" sz="40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hr-HR" sz="4000" dirty="0" smtClean="0">
                <a:solidFill>
                  <a:schemeClr val="tx1"/>
                </a:solidFill>
                <a:latin typeface="Calibri" pitchFamily="34" charset="0"/>
              </a:rPr>
              <a:t>Školski </a:t>
            </a:r>
            <a:r>
              <a:rPr lang="hr-HR" sz="4000" dirty="0" smtClean="0">
                <a:solidFill>
                  <a:schemeClr val="tx1"/>
                </a:solidFill>
                <a:latin typeface="Calibri" pitchFamily="34" charset="0"/>
              </a:rPr>
              <a:t>kurikulum i daroviti </a:t>
            </a:r>
            <a:endParaRPr lang="hr-HR" sz="40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5929330"/>
            <a:ext cx="7772400" cy="1199704"/>
          </a:xfrm>
        </p:spPr>
        <p:txBody>
          <a:bodyPr>
            <a:normAutofit/>
          </a:bodyPr>
          <a:lstStyle/>
          <a:p>
            <a:r>
              <a:rPr lang="hr-HR" sz="1400" dirty="0" smtClean="0">
                <a:solidFill>
                  <a:schemeClr val="tx1"/>
                </a:solidFill>
              </a:rPr>
              <a:t>Senka </a:t>
            </a:r>
            <a:r>
              <a:rPr lang="hr-HR" sz="1400" dirty="0" err="1" smtClean="0">
                <a:solidFill>
                  <a:schemeClr val="tx1"/>
                </a:solidFill>
              </a:rPr>
              <a:t>Gazibara</a:t>
            </a:r>
            <a:endParaRPr lang="hr-HR" sz="1400" dirty="0" smtClean="0">
              <a:solidFill>
                <a:schemeClr val="tx1"/>
              </a:solidFill>
            </a:endParaRPr>
          </a:p>
          <a:p>
            <a:r>
              <a:rPr lang="hr-HR" sz="1400" dirty="0" smtClean="0">
                <a:solidFill>
                  <a:schemeClr val="tx1"/>
                </a:solidFill>
              </a:rPr>
              <a:t>Odsjek za pedagogiju, Filozofski fakultet Osijek</a:t>
            </a:r>
            <a:endParaRPr lang="hr-HR" sz="1400" dirty="0">
              <a:solidFill>
                <a:schemeClr val="tx1"/>
              </a:solidFill>
            </a:endParaRPr>
          </a:p>
        </p:txBody>
      </p:sp>
      <p:pic>
        <p:nvPicPr>
          <p:cNvPr id="24578" name="Picture 2" descr="Povezana sli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2714620"/>
            <a:ext cx="2214578" cy="2214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dirty="0" smtClean="0">
                <a:latin typeface="Calibri" pitchFamily="34" charset="0"/>
              </a:rPr>
              <a:t>U </a:t>
            </a:r>
            <a:r>
              <a:rPr lang="hr-HR" dirty="0" smtClean="0">
                <a:latin typeface="Calibri" pitchFamily="34" charset="0"/>
              </a:rPr>
              <a:t>mom razredu darovit je učenik </a:t>
            </a:r>
            <a:r>
              <a:rPr lang="hr-HR" dirty="0" smtClean="0">
                <a:latin typeface="Calibri" pitchFamily="34" charset="0"/>
              </a:rPr>
              <a:t>Marko koji… </a:t>
            </a:r>
          </a:p>
          <a:p>
            <a:pPr>
              <a:buNone/>
            </a:pPr>
            <a:endParaRPr lang="hr-HR" dirty="0" smtClean="0">
              <a:latin typeface="Calibri" pitchFamily="34" charset="0"/>
            </a:endParaRPr>
          </a:p>
          <a:p>
            <a:pPr>
              <a:buNone/>
            </a:pPr>
            <a:endParaRPr lang="hr-HR" dirty="0">
              <a:latin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dirty="0" smtClean="0">
                <a:latin typeface="Calibri" pitchFamily="34" charset="0"/>
              </a:rPr>
              <a:t>Uvodna aktivnost – Pričanje priče</a:t>
            </a:r>
            <a:endParaRPr lang="hr-HR" sz="32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hr-HR" sz="3200" b="1" dirty="0" smtClean="0">
              <a:latin typeface="Calibri" pitchFamily="34" charset="0"/>
            </a:endParaRPr>
          </a:p>
          <a:p>
            <a:pPr>
              <a:buClrTx/>
            </a:pPr>
            <a:r>
              <a:rPr lang="hr-HR" sz="3200" dirty="0" smtClean="0">
                <a:latin typeface="Calibri" pitchFamily="34" charset="0"/>
              </a:rPr>
              <a:t>kompetencije nastavnika u radu s darovitim učenicima</a:t>
            </a:r>
            <a:endParaRPr lang="hr-HR" sz="3200" dirty="0">
              <a:latin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dirty="0" smtClean="0">
                <a:latin typeface="Calibri" pitchFamily="34" charset="0"/>
              </a:rPr>
              <a:t>Aktivnost – rad u paru</a:t>
            </a:r>
            <a:endParaRPr lang="hr-HR" sz="3200" dirty="0">
              <a:latin typeface="Calibri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3429000"/>
            <a:ext cx="3768796" cy="2781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http://www.clipartbest.com/cliparts/ncB/X7q/ncBX7qRcA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19475" y="1844675"/>
            <a:ext cx="245745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87413" y="1273175"/>
            <a:ext cx="1584325" cy="706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r-HR" sz="2000" b="1" dirty="0">
                <a:solidFill>
                  <a:srgbClr val="7030A0"/>
                </a:solidFill>
                <a:latin typeface="+mj-lt"/>
              </a:rPr>
              <a:t>iskustveno učenje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0101" y="3028950"/>
            <a:ext cx="1890738" cy="708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r-HR" sz="2000" b="1" dirty="0">
                <a:solidFill>
                  <a:srgbClr val="7030A0"/>
                </a:solidFill>
                <a:latin typeface="+mj-lt"/>
              </a:rPr>
              <a:t>suradničko učenje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4348" y="4572008"/>
            <a:ext cx="252095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r-HR" sz="2000" b="1" dirty="0">
                <a:solidFill>
                  <a:srgbClr val="7030A0"/>
                </a:solidFill>
                <a:latin typeface="+mj-lt"/>
              </a:rPr>
              <a:t>sadržaji i aktivnosti učenja primjenjivi i povezani sa životom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79838" y="871538"/>
            <a:ext cx="1296987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r-HR" sz="2000" b="1" dirty="0">
                <a:solidFill>
                  <a:srgbClr val="7030A0"/>
                </a:solidFill>
                <a:latin typeface="+mj-lt"/>
              </a:rPr>
              <a:t>voditelj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57884" y="1071546"/>
            <a:ext cx="1571636" cy="401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r-HR" sz="2000" b="1" dirty="0" err="1">
                <a:solidFill>
                  <a:srgbClr val="7030A0"/>
                </a:solidFill>
                <a:latin typeface="+mj-lt"/>
              </a:rPr>
              <a:t>motivator</a:t>
            </a:r>
            <a:endParaRPr lang="hr-HR" sz="20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86512" y="2143125"/>
            <a:ext cx="2014526" cy="400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r-HR" sz="2000" b="1" dirty="0">
                <a:solidFill>
                  <a:srgbClr val="7030A0"/>
                </a:solidFill>
                <a:latin typeface="+mj-lt"/>
              </a:rPr>
              <a:t>dijagnostičar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00761" y="3352800"/>
            <a:ext cx="2387590" cy="400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r-HR" sz="2000" b="1" dirty="0">
                <a:solidFill>
                  <a:srgbClr val="7030A0"/>
                </a:solidFill>
                <a:latin typeface="+mj-lt"/>
              </a:rPr>
              <a:t>eksperimentator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7950" y="4440238"/>
            <a:ext cx="1655750" cy="400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r-HR" sz="2000" b="1" dirty="0">
                <a:solidFill>
                  <a:srgbClr val="7030A0"/>
                </a:solidFill>
                <a:latin typeface="+mj-lt"/>
              </a:rPr>
              <a:t>istraživač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17" y="5376863"/>
            <a:ext cx="1746234" cy="400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hr-HR" sz="2000" b="1" dirty="0">
                <a:solidFill>
                  <a:srgbClr val="7030A0"/>
                </a:solidFill>
                <a:latin typeface="+mj-lt"/>
              </a:rPr>
              <a:t>moderator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08625" y="5684838"/>
            <a:ext cx="10795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hr-HR" sz="2000" b="1" dirty="0">
                <a:solidFill>
                  <a:srgbClr val="7030A0"/>
                </a:solidFill>
                <a:latin typeface="+mj-lt"/>
              </a:rPr>
              <a:t>mentor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43306" y="5786454"/>
            <a:ext cx="136842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hr-HR" sz="2000" b="1" dirty="0">
                <a:solidFill>
                  <a:srgbClr val="7030A0"/>
                </a:solidFill>
                <a:latin typeface="+mj-lt"/>
              </a:rPr>
              <a:t>suradnik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24078" indent="-514350">
              <a:buAutoNum type="arabicPeriod"/>
            </a:pPr>
            <a:r>
              <a:rPr lang="hr-HR" sz="2400" dirty="0" smtClean="0">
                <a:latin typeface="Calibri" pitchFamily="34" charset="0"/>
              </a:rPr>
              <a:t>razumije osobine darovitih učenika i njihov utjecaj na kognitivni, psihološki i socijalni razvoj učenika</a:t>
            </a:r>
          </a:p>
          <a:p>
            <a:pPr marL="624078" indent="-514350">
              <a:buAutoNum type="arabicPeriod"/>
            </a:pPr>
            <a:endParaRPr lang="hr-HR" sz="2400" dirty="0" smtClean="0">
              <a:latin typeface="Calibri" pitchFamily="34" charset="0"/>
            </a:endParaRPr>
          </a:p>
          <a:p>
            <a:pPr marL="624078" indent="-514350">
              <a:buAutoNum type="arabicPeriod"/>
            </a:pPr>
            <a:r>
              <a:rPr lang="hr-HR" sz="2400" dirty="0" smtClean="0">
                <a:latin typeface="Calibri" pitchFamily="34" charset="0"/>
              </a:rPr>
              <a:t>razumije strategije za prilagodbu ili kreiranje iskustava učenja darovitih/talentiranih učenika prikladnih za poticanje kreativnog i kritičkog mišljenja</a:t>
            </a:r>
          </a:p>
          <a:p>
            <a:pPr marL="624078" indent="-514350">
              <a:buAutoNum type="arabicPeriod"/>
            </a:pPr>
            <a:endParaRPr lang="hr-HR" sz="2400" dirty="0" smtClean="0">
              <a:latin typeface="Calibri" pitchFamily="34" charset="0"/>
            </a:endParaRPr>
          </a:p>
          <a:p>
            <a:pPr marL="624078" indent="-514350">
              <a:buAutoNum type="arabicPeriod"/>
            </a:pPr>
            <a:r>
              <a:rPr lang="hr-HR" sz="2400" dirty="0" smtClean="0">
                <a:latin typeface="Calibri" pitchFamily="34" charset="0"/>
              </a:rPr>
              <a:t>razumije učinak interakcije različitih </a:t>
            </a:r>
            <a:r>
              <a:rPr lang="hr-HR" sz="2400" dirty="0" err="1" smtClean="0">
                <a:latin typeface="Calibri" pitchFamily="34" charset="0"/>
              </a:rPr>
              <a:t>okolinskh</a:t>
            </a:r>
            <a:r>
              <a:rPr lang="hr-HR" sz="2400" dirty="0" smtClean="0">
                <a:latin typeface="Calibri" pitchFamily="34" charset="0"/>
              </a:rPr>
              <a:t> </a:t>
            </a:r>
            <a:r>
              <a:rPr lang="hr-HR" sz="2400" dirty="0" smtClean="0">
                <a:latin typeface="Calibri" pitchFamily="34" charset="0"/>
              </a:rPr>
              <a:t>i osobnih karakteristika na socijalni/emocionalni razvoj darovitih učenika i strategije koje ističu te učinke</a:t>
            </a:r>
          </a:p>
          <a:p>
            <a:pPr marL="624078" indent="-514350">
              <a:buAutoNum type="arabicPeriod"/>
            </a:pPr>
            <a:endParaRPr lang="hr-HR" sz="2400" dirty="0" smtClean="0">
              <a:latin typeface="Calibri" pitchFamily="34" charset="0"/>
            </a:endParaRPr>
          </a:p>
          <a:p>
            <a:pPr marL="624078" indent="-514350">
              <a:buAutoNum type="arabicPeriod"/>
            </a:pPr>
            <a:r>
              <a:rPr lang="hr-HR" sz="2400" dirty="0" smtClean="0">
                <a:latin typeface="Calibri" pitchFamily="34" charset="0"/>
              </a:rPr>
              <a:t>razumije modele programa i kako modele prilagoditi radu s darovitim učenicima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200" dirty="0" smtClean="0">
                <a:latin typeface="Calibri" pitchFamily="34" charset="0"/>
              </a:rPr>
              <a:t>Kompetencije za rad s darovitima (</a:t>
            </a:r>
            <a:r>
              <a:rPr lang="hr-HR" sz="2200" dirty="0" err="1" smtClean="0">
                <a:latin typeface="Calibri" pitchFamily="34" charset="0"/>
              </a:rPr>
              <a:t>Johnsen</a:t>
            </a:r>
            <a:r>
              <a:rPr lang="hr-HR" sz="2200" dirty="0" smtClean="0">
                <a:latin typeface="Calibri" pitchFamily="34" charset="0"/>
              </a:rPr>
              <a:t>, 1991, 7-12) – </a:t>
            </a:r>
            <a:br>
              <a:rPr lang="hr-HR" sz="2200" dirty="0" smtClean="0">
                <a:latin typeface="Calibri" pitchFamily="34" charset="0"/>
              </a:rPr>
            </a:br>
            <a:r>
              <a:rPr lang="hr-HR" sz="2200" dirty="0" smtClean="0">
                <a:latin typeface="Calibri" pitchFamily="34" charset="0"/>
              </a:rPr>
              <a:t>okruženje:</a:t>
            </a:r>
            <a:endParaRPr lang="hr-HR" sz="22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66928" indent="-457200">
              <a:buAutoNum type="arabicPeriod"/>
            </a:pPr>
            <a:r>
              <a:rPr lang="hr-HR" sz="2200" dirty="0" smtClean="0">
                <a:latin typeface="Calibri" pitchFamily="34" charset="0"/>
              </a:rPr>
              <a:t>svijest o jedinstvenim socijalnim i emocionalnim potrebama darovitih</a:t>
            </a:r>
          </a:p>
          <a:p>
            <a:pPr marL="566928" indent="-457200">
              <a:buAutoNum type="arabicPeriod"/>
            </a:pPr>
            <a:r>
              <a:rPr lang="hr-HR" sz="2200" dirty="0" smtClean="0">
                <a:latin typeface="Calibri" pitchFamily="34" charset="0"/>
              </a:rPr>
              <a:t>obuku o učinkovitim intervencijskim tehnikama s darovitim učenicima</a:t>
            </a:r>
          </a:p>
          <a:p>
            <a:pPr marL="566928" indent="-457200">
              <a:buAutoNum type="arabicPeriod"/>
            </a:pPr>
            <a:r>
              <a:rPr lang="hr-HR" sz="2200" dirty="0" smtClean="0">
                <a:latin typeface="Calibri" pitchFamily="34" charset="0"/>
              </a:rPr>
              <a:t>osjetljivost na afektivna pitanja i problema</a:t>
            </a:r>
          </a:p>
          <a:p>
            <a:pPr marL="566928" indent="-457200">
              <a:buAutoNum type="arabicPeriod"/>
            </a:pPr>
            <a:r>
              <a:rPr lang="hr-HR" sz="2200" dirty="0" smtClean="0">
                <a:latin typeface="Calibri" pitchFamily="34" charset="0"/>
              </a:rPr>
              <a:t>sposobnost nositi se sa svakodnevnim psihološkim problemima u razredu</a:t>
            </a:r>
          </a:p>
          <a:p>
            <a:pPr marL="566928" indent="-457200">
              <a:buAutoNum type="arabicPeriod"/>
            </a:pPr>
            <a:r>
              <a:rPr lang="hr-HR" sz="2200" dirty="0" smtClean="0">
                <a:latin typeface="Calibri" pitchFamily="34" charset="0"/>
              </a:rPr>
              <a:t>obuku prenošenja informacije o vrednovanju u opcije programa i</a:t>
            </a:r>
          </a:p>
          <a:p>
            <a:pPr marL="566928" indent="-457200">
              <a:buAutoNum type="arabicPeriod"/>
            </a:pPr>
            <a:r>
              <a:rPr lang="hr-HR" sz="2200" dirty="0" smtClean="0">
                <a:latin typeface="Calibri" pitchFamily="34" charset="0"/>
              </a:rPr>
              <a:t>biti upoznati s darovitim pojedincima koji mogu služiti kao uzori</a:t>
            </a:r>
          </a:p>
          <a:p>
            <a:pPr marL="566928" indent="-457200" algn="r">
              <a:buNone/>
            </a:pPr>
            <a:endParaRPr lang="hr-HR" sz="2200" dirty="0" smtClean="0">
              <a:latin typeface="Calibri" pitchFamily="34" charset="0"/>
            </a:endParaRPr>
          </a:p>
          <a:p>
            <a:pPr marL="566928" indent="-457200" algn="r">
              <a:buNone/>
            </a:pPr>
            <a:r>
              <a:rPr lang="hr-HR" sz="1800" dirty="0" smtClean="0">
                <a:latin typeface="Calibri" pitchFamily="34" charset="0"/>
              </a:rPr>
              <a:t>(</a:t>
            </a:r>
            <a:r>
              <a:rPr lang="hr-HR" sz="1800" dirty="0" err="1" smtClean="0">
                <a:latin typeface="Calibri" pitchFamily="34" charset="0"/>
              </a:rPr>
              <a:t>Karnes</a:t>
            </a:r>
            <a:r>
              <a:rPr lang="hr-HR" sz="1800" dirty="0" smtClean="0">
                <a:latin typeface="Calibri" pitchFamily="34" charset="0"/>
              </a:rPr>
              <a:t> i </a:t>
            </a:r>
            <a:r>
              <a:rPr lang="hr-HR" sz="1800" dirty="0" err="1" smtClean="0">
                <a:latin typeface="Calibri" pitchFamily="34" charset="0"/>
              </a:rPr>
              <a:t>Bean</a:t>
            </a:r>
            <a:r>
              <a:rPr lang="hr-HR" sz="1800" dirty="0" smtClean="0">
                <a:latin typeface="Calibri" pitchFamily="34" charset="0"/>
              </a:rPr>
              <a:t>, 2009)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5720" y="274638"/>
            <a:ext cx="8401080" cy="1143000"/>
          </a:xfrm>
        </p:spPr>
        <p:txBody>
          <a:bodyPr>
            <a:normAutofit/>
          </a:bodyPr>
          <a:lstStyle/>
          <a:p>
            <a:r>
              <a:rPr lang="hr-HR" sz="2200" dirty="0" smtClean="0">
                <a:latin typeface="Calibri" pitchFamily="34" charset="0"/>
              </a:rPr>
              <a:t>Nastavnici darovitih učenika u svojoj ulozi savjetnika trebaju </a:t>
            </a:r>
            <a:br>
              <a:rPr lang="hr-HR" sz="2200" dirty="0" smtClean="0">
                <a:latin typeface="Calibri" pitchFamily="34" charset="0"/>
              </a:rPr>
            </a:br>
            <a:r>
              <a:rPr lang="hr-HR" sz="2200" dirty="0" smtClean="0">
                <a:latin typeface="Calibri" pitchFamily="34" charset="0"/>
              </a:rPr>
              <a:t>imati:</a:t>
            </a:r>
            <a:endParaRPr lang="hr-HR" sz="22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hr-HR" sz="2200" dirty="0" smtClean="0">
              <a:latin typeface="Calibri" pitchFamily="34" charset="0"/>
            </a:endParaRPr>
          </a:p>
          <a:p>
            <a:pPr>
              <a:buNone/>
            </a:pPr>
            <a:r>
              <a:rPr lang="hr-HR" sz="2200" dirty="0" smtClean="0">
                <a:latin typeface="Calibri" pitchFamily="34" charset="0"/>
              </a:rPr>
              <a:t>“Za darovite učenike sačinjava se </a:t>
            </a:r>
            <a:r>
              <a:rPr lang="hr-HR" sz="2200" i="1" dirty="0" smtClean="0">
                <a:latin typeface="Calibri" pitchFamily="34" charset="0"/>
              </a:rPr>
              <a:t>individualizirani kurikulum </a:t>
            </a:r>
            <a:r>
              <a:rPr lang="hr-HR" sz="2200" dirty="0" smtClean="0">
                <a:latin typeface="Calibri" pitchFamily="34" charset="0"/>
              </a:rPr>
              <a:t>koji </a:t>
            </a:r>
            <a:r>
              <a:rPr lang="hr-HR" sz="2200" b="1" dirty="0" smtClean="0">
                <a:latin typeface="Calibri" pitchFamily="34" charset="0"/>
              </a:rPr>
              <a:t>sadržajem i količinom </a:t>
            </a:r>
            <a:r>
              <a:rPr lang="hr-HR" sz="2200" dirty="0" smtClean="0">
                <a:latin typeface="Calibri" pitchFamily="34" charset="0"/>
              </a:rPr>
              <a:t>odgovora potrebama pojedinca ili skupine. Kurikulum treba odražavati naprednu razinu mišljenja i rješavanja problema, što i jest svojstvo ovih učenika, dubinu i složenost sadržaja koji im pružaju odgovarajući izazov i težinu te priliku za stvaralačko izražavanje. Individualizirani kurikulum učeniku omogućuje i uključuje oblike potpore kojima se otklanjaju ili smanjuju prepreke za postizanje postavljenih ciljeva.”</a:t>
            </a:r>
          </a:p>
          <a:p>
            <a:pPr>
              <a:buNone/>
            </a:pPr>
            <a:endParaRPr lang="hr-HR" sz="2200" dirty="0" smtClean="0">
              <a:latin typeface="Calibri" pitchFamily="34" charset="0"/>
            </a:endParaRPr>
          </a:p>
          <a:p>
            <a:pPr>
              <a:buNone/>
            </a:pPr>
            <a:r>
              <a:rPr lang="hr-HR" sz="1800" dirty="0" smtClean="0">
                <a:latin typeface="Calibri" pitchFamily="34" charset="0"/>
              </a:rPr>
              <a:t>					(Nacionalni okvirni kurikulum, 2011, 275)</a:t>
            </a:r>
            <a:endParaRPr lang="hr-HR" sz="1800" dirty="0">
              <a:latin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dirty="0" smtClean="0">
                <a:latin typeface="Calibri" pitchFamily="34" charset="0"/>
              </a:rPr>
              <a:t>NOK (2011)</a:t>
            </a:r>
            <a:endParaRPr lang="hr-HR" sz="32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200" dirty="0" smtClean="0">
                <a:latin typeface="Calibri" pitchFamily="34" charset="0"/>
              </a:rPr>
              <a:t>Oblikovanje individualiziranoga kurikuluma zahtijeva odgovarajuću prilagodbu, odnosno razlikovnost (diferencijaciju) sadržaja ili tema i vrijeme savladavanja sadržaja te tijeka poučavanja i oblika rada.</a:t>
            </a:r>
          </a:p>
          <a:p>
            <a:endParaRPr lang="hr-HR" sz="2200" dirty="0" smtClean="0">
              <a:latin typeface="Calibri" pitchFamily="34" charset="0"/>
            </a:endParaRPr>
          </a:p>
          <a:p>
            <a:endParaRPr lang="hr-HR" sz="2200" dirty="0">
              <a:latin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5720" y="285728"/>
            <a:ext cx="8229600" cy="1143000"/>
          </a:xfrm>
        </p:spPr>
        <p:txBody>
          <a:bodyPr>
            <a:normAutofit/>
          </a:bodyPr>
          <a:lstStyle/>
          <a:p>
            <a:r>
              <a:rPr lang="pl-PL" sz="2300" dirty="0" smtClean="0"/>
              <a:t>Način organizacije odgojno-obrazovnoga rada</a:t>
            </a:r>
            <a:br>
              <a:rPr lang="pl-PL" sz="2300" dirty="0" smtClean="0"/>
            </a:br>
            <a:r>
              <a:rPr lang="pl-PL" sz="2300" dirty="0" smtClean="0"/>
              <a:t> i programa </a:t>
            </a:r>
            <a:r>
              <a:rPr lang="hr-HR" sz="2300" dirty="0" smtClean="0"/>
              <a:t>za darovite učenike (NOK, 2011, 275)</a:t>
            </a:r>
            <a:endParaRPr lang="hr-HR" sz="2300" dirty="0">
              <a:latin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14414" y="2928935"/>
          <a:ext cx="7358114" cy="3096052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{74C1A8A3-306A-4EB7-A6B1-4F7E0EB9C5D6}</a:tableStyleId>
              </a:tblPr>
              <a:tblGrid>
                <a:gridCol w="3679057"/>
                <a:gridCol w="3679057"/>
              </a:tblGrid>
              <a:tr h="900934">
                <a:tc gridSpan="2">
                  <a:txBody>
                    <a:bodyPr/>
                    <a:lstStyle/>
                    <a:p>
                      <a:pPr algn="ctr"/>
                      <a:r>
                        <a:rPr lang="hr-HR" dirty="0" smtClean="0">
                          <a:latin typeface="Calibri" pitchFamily="34" charset="0"/>
                        </a:rPr>
                        <a:t>    Razlikovnost</a:t>
                      </a:r>
                      <a:r>
                        <a:rPr lang="hr-HR" baseline="0" dirty="0" smtClean="0">
                          <a:latin typeface="Calibri" pitchFamily="34" charset="0"/>
                        </a:rPr>
                        <a:t> (diferenciranost)</a:t>
                      </a:r>
                      <a:endParaRPr lang="hr-HR" dirty="0">
                        <a:latin typeface="Calibri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</a:tr>
              <a:tr h="456387">
                <a:tc>
                  <a:txBody>
                    <a:bodyPr/>
                    <a:lstStyle/>
                    <a:p>
                      <a:r>
                        <a:rPr lang="hr-HR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Programi</a:t>
                      </a:r>
                      <a:r>
                        <a:rPr lang="hr-HR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u redovitoj nastavi</a:t>
                      </a:r>
                      <a:endParaRPr lang="hr-HR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r-HR" b="1" dirty="0" smtClean="0">
                          <a:latin typeface="Calibri" pitchFamily="34" charset="0"/>
                        </a:rPr>
                        <a:t>Programi izvan redovite nastave</a:t>
                      </a:r>
                    </a:p>
                    <a:p>
                      <a:endParaRPr lang="hr-HR" b="1" dirty="0" smtClean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55038">
                <a:tc>
                  <a:txBody>
                    <a:bodyPr/>
                    <a:lstStyle/>
                    <a:p>
                      <a:r>
                        <a:rPr kumimoji="0" lang="hr-HR" sz="18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- obogaćenje</a:t>
                      </a:r>
                    </a:p>
                    <a:p>
                      <a:r>
                        <a:rPr kumimoji="0" lang="hr-HR" sz="18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- proširenje</a:t>
                      </a:r>
                    </a:p>
                    <a:p>
                      <a:r>
                        <a:rPr kumimoji="0" lang="hr-HR" sz="18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- ubrzanje (akceleracija)</a:t>
                      </a:r>
                    </a:p>
                    <a:p>
                      <a:r>
                        <a:rPr kumimoji="0" lang="hr-HR" sz="18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- mentorstvo</a:t>
                      </a:r>
                    </a:p>
                    <a:p>
                      <a:r>
                        <a:rPr kumimoji="0" lang="hr-HR" sz="18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- natjecanje</a:t>
                      </a:r>
                      <a:endParaRPr lang="hr-HR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hr-HR" sz="18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- izvannastavne aktivnosti</a:t>
                      </a:r>
                    </a:p>
                    <a:p>
                      <a:r>
                        <a:rPr kumimoji="0" lang="hr-HR" sz="18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- radionice</a:t>
                      </a:r>
                    </a:p>
                    <a:p>
                      <a:r>
                        <a:rPr kumimoji="0" lang="hr-HR" sz="18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- ljetne i zimske škole</a:t>
                      </a:r>
                    </a:p>
                    <a:p>
                      <a:r>
                        <a:rPr kumimoji="0" lang="hr-HR" sz="18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+mn-cs"/>
                        </a:rPr>
                        <a:t>- klubovi, kampovi</a:t>
                      </a:r>
                      <a:endParaRPr lang="hr-HR" dirty="0" smtClean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071546"/>
            <a:ext cx="8686800" cy="4948068"/>
          </a:xfrm>
        </p:spPr>
        <p:txBody>
          <a:bodyPr>
            <a:normAutofit fontScale="77500" lnSpcReduction="20000"/>
          </a:bodyPr>
          <a:lstStyle/>
          <a:p>
            <a:pPr>
              <a:buClrTx/>
            </a:pPr>
            <a:r>
              <a:rPr lang="hr-HR" b="1" dirty="0" smtClean="0">
                <a:latin typeface="Calibri" pitchFamily="34" charset="0"/>
              </a:rPr>
              <a:t>Razlikovnost (diferencijacija)</a:t>
            </a:r>
            <a:r>
              <a:rPr lang="hr-HR" dirty="0" smtClean="0">
                <a:latin typeface="Calibri" pitchFamily="34" charset="0"/>
              </a:rPr>
              <a:t> se odnosi na prilagodbu: </a:t>
            </a:r>
          </a:p>
          <a:p>
            <a:pPr>
              <a:buClrTx/>
            </a:pPr>
            <a:endParaRPr lang="hr-HR" dirty="0" smtClean="0">
              <a:latin typeface="Calibri" pitchFamily="34" charset="0"/>
            </a:endParaRPr>
          </a:p>
          <a:p>
            <a:pPr>
              <a:buClrTx/>
              <a:buNone/>
            </a:pPr>
            <a:r>
              <a:rPr lang="hr-HR" i="1" dirty="0" smtClean="0">
                <a:latin typeface="Calibri" pitchFamily="34" charset="0"/>
              </a:rPr>
              <a:t>    </a:t>
            </a:r>
            <a:r>
              <a:rPr lang="hr-HR" i="1" u="sng" dirty="0" smtClean="0">
                <a:latin typeface="Calibri" pitchFamily="34" charset="0"/>
              </a:rPr>
              <a:t>sadržaja učenja</a:t>
            </a:r>
            <a:r>
              <a:rPr lang="hr-HR" u="sng" dirty="0" smtClean="0">
                <a:latin typeface="Calibri" pitchFamily="34" charset="0"/>
              </a:rPr>
              <a:t> </a:t>
            </a:r>
            <a:r>
              <a:rPr lang="hr-HR" dirty="0" smtClean="0">
                <a:latin typeface="Calibri" pitchFamily="34" charset="0"/>
              </a:rPr>
              <a:t>(ubrzanje, sažimanje, mijenjanje, reorganiziranje, prilagodljiv tempo rada, korištenje naprednijim i složenijim materijalima, konceptima i </a:t>
            </a:r>
            <a:r>
              <a:rPr lang="hr-HR" dirty="0" err="1" smtClean="0">
                <a:latin typeface="Calibri" pitchFamily="34" charset="0"/>
              </a:rPr>
              <a:t>sl</a:t>
            </a:r>
            <a:r>
              <a:rPr lang="hr-HR" dirty="0" smtClean="0">
                <a:latin typeface="Calibri" pitchFamily="34" charset="0"/>
              </a:rPr>
              <a:t>.); </a:t>
            </a:r>
          </a:p>
          <a:p>
            <a:pPr>
              <a:buClrTx/>
              <a:buNone/>
            </a:pPr>
            <a:endParaRPr lang="hr-HR" dirty="0" smtClean="0">
              <a:latin typeface="Calibri" pitchFamily="34" charset="0"/>
            </a:endParaRPr>
          </a:p>
          <a:p>
            <a:pPr>
              <a:buClrTx/>
              <a:buNone/>
            </a:pPr>
            <a:r>
              <a:rPr lang="hr-HR" i="1" dirty="0" smtClean="0">
                <a:latin typeface="Calibri" pitchFamily="34" charset="0"/>
              </a:rPr>
              <a:t>    </a:t>
            </a:r>
            <a:r>
              <a:rPr lang="hr-HR" i="1" u="sng" dirty="0" smtClean="0">
                <a:latin typeface="Calibri" pitchFamily="34" charset="0"/>
              </a:rPr>
              <a:t>procesa učenja </a:t>
            </a:r>
            <a:r>
              <a:rPr lang="hr-HR" dirty="0" smtClean="0">
                <a:latin typeface="Calibri" pitchFamily="34" charset="0"/>
              </a:rPr>
              <a:t>(intelektualno zahtjevniji problemski zadatci, pitanja otvorenoga tipa koja pokreću višu misaonu razinu – istraživanje, otkrivanje novoga, preispitivanje poznatoga, samostalno učenje te upute koje potiču ostvarenje viših razina mišljenja);</a:t>
            </a:r>
          </a:p>
          <a:p>
            <a:pPr>
              <a:buClrTx/>
              <a:buNone/>
            </a:pPr>
            <a:endParaRPr lang="hr-HR" dirty="0" smtClean="0">
              <a:latin typeface="Calibri" pitchFamily="34" charset="0"/>
            </a:endParaRPr>
          </a:p>
          <a:p>
            <a:pPr>
              <a:buClrTx/>
              <a:buNone/>
            </a:pPr>
            <a:r>
              <a:rPr lang="hr-HR" dirty="0" smtClean="0">
                <a:latin typeface="Calibri" pitchFamily="34" charset="0"/>
              </a:rPr>
              <a:t>	</a:t>
            </a:r>
            <a:r>
              <a:rPr lang="hr-HR" i="1" u="sng" dirty="0" smtClean="0">
                <a:latin typeface="Calibri" pitchFamily="34" charset="0"/>
              </a:rPr>
              <a:t>proizvoda učenja </a:t>
            </a:r>
            <a:r>
              <a:rPr lang="hr-HR" dirty="0" smtClean="0">
                <a:latin typeface="Calibri" pitchFamily="34" charset="0"/>
              </a:rPr>
              <a:t>(</a:t>
            </a:r>
            <a:r>
              <a:rPr lang="hr-HR" dirty="0" err="1" smtClean="0">
                <a:latin typeface="Calibri" pitchFamily="34" charset="0"/>
              </a:rPr>
              <a:t>npr</a:t>
            </a:r>
            <a:r>
              <a:rPr lang="hr-HR" dirty="0" smtClean="0">
                <a:latin typeface="Calibri" pitchFamily="34" charset="0"/>
              </a:rPr>
              <a:t>. plakat, seminarski rad, predavanje drugim učenicima, problemski zadatci za druge učenike, mentorstvo darovitih učenika drugim učenicima) te </a:t>
            </a:r>
          </a:p>
          <a:p>
            <a:pPr>
              <a:buClrTx/>
              <a:buNone/>
            </a:pPr>
            <a:endParaRPr lang="hr-HR" i="1" dirty="0" smtClean="0">
              <a:latin typeface="Calibri" pitchFamily="34" charset="0"/>
            </a:endParaRPr>
          </a:p>
          <a:p>
            <a:pPr>
              <a:buClrTx/>
              <a:buNone/>
            </a:pPr>
            <a:r>
              <a:rPr lang="hr-HR" i="1" dirty="0" smtClean="0">
                <a:latin typeface="Calibri" pitchFamily="34" charset="0"/>
              </a:rPr>
              <a:t>	</a:t>
            </a:r>
            <a:r>
              <a:rPr lang="hr-HR" i="1" u="sng" dirty="0" smtClean="0">
                <a:latin typeface="Calibri" pitchFamily="34" charset="0"/>
              </a:rPr>
              <a:t>okružja učenja </a:t>
            </a:r>
            <a:r>
              <a:rPr lang="hr-HR" i="1" dirty="0" smtClean="0">
                <a:latin typeface="Calibri" pitchFamily="34" charset="0"/>
              </a:rPr>
              <a:t>(</a:t>
            </a:r>
            <a:r>
              <a:rPr lang="hr-HR" dirty="0" smtClean="0">
                <a:latin typeface="Calibri" pitchFamily="34" charset="0"/>
              </a:rPr>
              <a:t>koje omogućuje slobodnu komunikaciju, potiče neovisnost,</a:t>
            </a:r>
          </a:p>
          <a:p>
            <a:pPr>
              <a:buNone/>
            </a:pPr>
            <a:r>
              <a:rPr lang="hr-HR" dirty="0" smtClean="0">
                <a:latin typeface="Calibri" pitchFamily="34" charset="0"/>
              </a:rPr>
              <a:t>                                stvaralaštvo, inovativnost i slično).</a:t>
            </a:r>
            <a:endParaRPr lang="hr-HR" dirty="0">
              <a:latin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hr-HR" sz="2400" dirty="0" smtClean="0"/>
              <a:t>NOK (2011, 275)</a:t>
            </a:r>
            <a:endParaRPr lang="hr-H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85720" y="50006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r-HR" sz="2300" dirty="0" smtClean="0">
                <a:effectLst/>
                <a:latin typeface="Calibri" pitchFamily="34" charset="0"/>
              </a:rPr>
              <a:t>Programi izvrsnosti: </a:t>
            </a:r>
            <a:br>
              <a:rPr lang="hr-HR" sz="2300" dirty="0" smtClean="0">
                <a:effectLst/>
                <a:latin typeface="Calibri" pitchFamily="34" charset="0"/>
              </a:rPr>
            </a:br>
            <a:r>
              <a:rPr lang="hr-HR" sz="2400" dirty="0" smtClean="0"/>
              <a:t> </a:t>
            </a:r>
            <a:r>
              <a:rPr lang="hr-HR" sz="2400" b="0" dirty="0" smtClean="0">
                <a:solidFill>
                  <a:srgbClr val="000000"/>
                </a:solidFill>
                <a:effectLst/>
                <a:latin typeface="Calibri" pitchFamily="34" charset="0"/>
              </a:rPr>
              <a:t>suradnja škole sa znanstveno-istraživačkim ustanovama, s</a:t>
            </a:r>
            <a:br>
              <a:rPr lang="hr-HR" sz="2400" b="0" dirty="0" smtClean="0">
                <a:solidFill>
                  <a:srgbClr val="000000"/>
                </a:solidFill>
                <a:effectLst/>
                <a:latin typeface="Calibri" pitchFamily="34" charset="0"/>
              </a:rPr>
            </a:br>
            <a:r>
              <a:rPr lang="hr-HR" sz="2400" b="0" dirty="0" smtClean="0">
                <a:solidFill>
                  <a:srgbClr val="000000"/>
                </a:solidFill>
                <a:effectLst/>
                <a:latin typeface="Calibri" pitchFamily="34" charset="0"/>
              </a:rPr>
              <a:t>gospodarstvom, s istaknutim stručnjacima za pojedino područje te s različitim udrugama.; MZOS; seminari, ljetne i zimske škole, kampovi za darovite, učeničke skupine, učenje putem interneta….</a:t>
            </a:r>
            <a:r>
              <a:rPr lang="hr-HR" sz="2300" dirty="0" smtClean="0">
                <a:solidFill>
                  <a:schemeClr val="tx1"/>
                </a:solidFill>
                <a:effectLst/>
                <a:latin typeface="Calibri" pitchFamily="34" charset="0"/>
              </a:rPr>
              <a:t/>
            </a:r>
            <a:br>
              <a:rPr lang="hr-HR" sz="2300" dirty="0" smtClean="0">
                <a:solidFill>
                  <a:schemeClr val="tx1"/>
                </a:solidFill>
                <a:effectLst/>
                <a:latin typeface="Calibri" pitchFamily="34" charset="0"/>
              </a:rPr>
            </a:br>
            <a:endParaRPr lang="hr-HR" sz="2300" dirty="0"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2"/>
          </p:nvPr>
        </p:nvSpPr>
        <p:spPr>
          <a:xfrm>
            <a:off x="357158" y="857232"/>
            <a:ext cx="4040188" cy="3941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r-HR" sz="2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Programi u redovitoj nastavi:</a:t>
            </a:r>
          </a:p>
          <a:p>
            <a:pPr>
              <a:buNone/>
            </a:pPr>
            <a:endParaRPr lang="hr-HR" sz="2400" dirty="0" smtClean="0">
              <a:latin typeface="Calibri" pitchFamily="34" charset="0"/>
            </a:endParaRPr>
          </a:p>
          <a:p>
            <a:pPr>
              <a:buNone/>
            </a:pPr>
            <a:r>
              <a:rPr lang="hr-HR" sz="2400" i="1" dirty="0" smtClean="0">
                <a:latin typeface="Calibri" pitchFamily="34" charset="0"/>
              </a:rPr>
              <a:t>Obogaćenje</a:t>
            </a:r>
          </a:p>
          <a:p>
            <a:pPr>
              <a:buNone/>
            </a:pPr>
            <a:r>
              <a:rPr lang="hr-HR" sz="2400" i="1" dirty="0" smtClean="0">
                <a:latin typeface="Calibri" pitchFamily="34" charset="0"/>
              </a:rPr>
              <a:t>Proširenje</a:t>
            </a:r>
          </a:p>
          <a:p>
            <a:pPr>
              <a:buNone/>
            </a:pPr>
            <a:r>
              <a:rPr lang="hr-HR" sz="2400" i="1" dirty="0" smtClean="0">
                <a:latin typeface="Calibri" pitchFamily="34" charset="0"/>
              </a:rPr>
              <a:t>Ubrzanje (akceleracija)</a:t>
            </a:r>
          </a:p>
          <a:p>
            <a:pPr>
              <a:buNone/>
            </a:pPr>
            <a:r>
              <a:rPr lang="hr-HR" sz="2400" i="1" dirty="0" smtClean="0">
                <a:latin typeface="Calibri" pitchFamily="34" charset="0"/>
              </a:rPr>
              <a:t>Mentorstvo</a:t>
            </a:r>
          </a:p>
          <a:p>
            <a:pPr>
              <a:buNone/>
            </a:pPr>
            <a:r>
              <a:rPr lang="hr-HR" sz="2400" i="1" dirty="0" smtClean="0">
                <a:latin typeface="Calibri" pitchFamily="34" charset="0"/>
              </a:rPr>
              <a:t>Natjecanja</a:t>
            </a:r>
          </a:p>
          <a:p>
            <a:pPr>
              <a:buNone/>
            </a:pPr>
            <a:endParaRPr lang="hr-HR" sz="2400" i="1" dirty="0">
              <a:latin typeface="Calibri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714876" y="857232"/>
            <a:ext cx="4041775" cy="3941763"/>
          </a:xfrm>
        </p:spPr>
        <p:txBody>
          <a:bodyPr/>
          <a:lstStyle/>
          <a:p>
            <a:pPr>
              <a:buNone/>
            </a:pPr>
            <a:r>
              <a:rPr lang="hr-HR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Programi izvan redovite nastave:</a:t>
            </a:r>
          </a:p>
          <a:p>
            <a:pPr>
              <a:buNone/>
            </a:pPr>
            <a:endParaRPr lang="hr-HR" dirty="0" smtClean="0">
              <a:latin typeface="Calibri" pitchFamily="34" charset="0"/>
            </a:endParaRPr>
          </a:p>
          <a:p>
            <a:pPr>
              <a:buNone/>
            </a:pPr>
            <a:r>
              <a:rPr lang="hr-HR" dirty="0" smtClean="0">
                <a:latin typeface="Calibri" pitchFamily="34" charset="0"/>
              </a:rPr>
              <a:t>Izvannastavne aktivnosti</a:t>
            </a:r>
          </a:p>
          <a:p>
            <a:pPr>
              <a:buNone/>
            </a:pPr>
            <a:r>
              <a:rPr lang="hr-HR" dirty="0" smtClean="0">
                <a:latin typeface="Calibri" pitchFamily="34" charset="0"/>
              </a:rPr>
              <a:t>Radionice</a:t>
            </a:r>
          </a:p>
          <a:p>
            <a:pPr>
              <a:buNone/>
            </a:pPr>
            <a:r>
              <a:rPr lang="hr-HR" dirty="0" smtClean="0">
                <a:latin typeface="Calibri" pitchFamily="34" charset="0"/>
              </a:rPr>
              <a:t>Ljetne i zimske škole</a:t>
            </a:r>
          </a:p>
          <a:p>
            <a:pPr>
              <a:buNone/>
            </a:pPr>
            <a:r>
              <a:rPr lang="hr-HR" dirty="0" smtClean="0">
                <a:latin typeface="Calibri" pitchFamily="34" charset="0"/>
              </a:rPr>
              <a:t>Klubovi</a:t>
            </a:r>
          </a:p>
          <a:p>
            <a:pPr>
              <a:buNone/>
            </a:pPr>
            <a:endParaRPr lang="hr-HR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hr-HR" sz="2200" b="1" dirty="0" smtClean="0">
              <a:latin typeface="Calibri" pitchFamily="34" charset="0"/>
            </a:endParaRPr>
          </a:p>
          <a:p>
            <a:pPr>
              <a:buNone/>
            </a:pPr>
            <a:endParaRPr lang="hr-HR" sz="2200" b="1" dirty="0" smtClean="0">
              <a:latin typeface="Calibri" pitchFamily="34" charset="0"/>
            </a:endParaRPr>
          </a:p>
          <a:p>
            <a:pPr algn="ctr">
              <a:buNone/>
            </a:pPr>
            <a:endParaRPr lang="hr-HR" sz="2200" b="1" dirty="0" smtClean="0">
              <a:latin typeface="Calibri" pitchFamily="34" charset="0"/>
            </a:endParaRPr>
          </a:p>
          <a:p>
            <a:pPr algn="ctr">
              <a:buNone/>
            </a:pPr>
            <a:r>
              <a:rPr lang="hr-HR" sz="2200" b="1" dirty="0" smtClean="0">
                <a:latin typeface="Calibri" pitchFamily="34" charset="0"/>
              </a:rPr>
              <a:t>Moja škola i rad s darovitim učenicima – </a:t>
            </a:r>
          </a:p>
          <a:p>
            <a:pPr algn="ctr">
              <a:buNone/>
            </a:pPr>
            <a:r>
              <a:rPr lang="hr-HR" sz="2200" b="1" dirty="0" smtClean="0">
                <a:latin typeface="Calibri" pitchFamily="34" charset="0"/>
              </a:rPr>
              <a:t>aktivnosti u školskom kurikulumu</a:t>
            </a:r>
            <a:endParaRPr lang="hr-HR" sz="2200" b="1" dirty="0">
              <a:latin typeface="Calibri" pitchFamily="34" charset="0"/>
            </a:endParaRPr>
          </a:p>
        </p:txBody>
      </p:sp>
      <p:pic>
        <p:nvPicPr>
          <p:cNvPr id="37890" name="Picture 2" descr="Slikovni rezultat za school and pupils graph 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000504"/>
            <a:ext cx="3326332" cy="1739258"/>
          </a:xfrm>
          <a:prstGeom prst="rect">
            <a:avLst/>
          </a:prstGeom>
          <a:noFill/>
        </p:spPr>
      </p:pic>
      <p:pic>
        <p:nvPicPr>
          <p:cNvPr id="37892" name="Picture 4" descr="Povezana slik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4000504"/>
            <a:ext cx="3365444" cy="1893358"/>
          </a:xfrm>
          <a:prstGeom prst="rect">
            <a:avLst/>
          </a:prstGeom>
          <a:noFill/>
        </p:spPr>
      </p:pic>
      <p:pic>
        <p:nvPicPr>
          <p:cNvPr id="37896" name="Picture 8" descr="Slikovni rezultat za school and pupils graph 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57166"/>
            <a:ext cx="2928958" cy="1652380"/>
          </a:xfrm>
          <a:prstGeom prst="rect">
            <a:avLst/>
          </a:prstGeom>
          <a:noFill/>
        </p:spPr>
      </p:pic>
      <p:pic>
        <p:nvPicPr>
          <p:cNvPr id="37898" name="Picture 10" descr="Slikovni rezultat za school and pupils graph art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357166"/>
            <a:ext cx="2305333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9"/>
            <a:ext cx="7472386" cy="3805060"/>
          </a:xfrm>
        </p:spPr>
        <p:txBody>
          <a:bodyPr/>
          <a:lstStyle/>
          <a:p>
            <a:pPr>
              <a:buNone/>
            </a:pPr>
            <a:endParaRPr lang="hr-HR" i="1" dirty="0" smtClean="0">
              <a:latin typeface="Calibri" pitchFamily="34" charset="0"/>
            </a:endParaRPr>
          </a:p>
          <a:p>
            <a:pPr>
              <a:buNone/>
            </a:pPr>
            <a:r>
              <a:rPr lang="hr-HR" i="1" dirty="0" smtClean="0">
                <a:solidFill>
                  <a:schemeClr val="accent2"/>
                </a:solidFill>
                <a:latin typeface="Calibri" pitchFamily="34" charset="0"/>
              </a:rPr>
              <a:t>Okvir za poticanje </a:t>
            </a:r>
            <a:r>
              <a:rPr lang="hr-HR" i="1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iskustava učenja i vrednovanje postignuća darovite djece i učenika</a:t>
            </a:r>
          </a:p>
          <a:p>
            <a:pPr>
              <a:buNone/>
            </a:pPr>
            <a:endParaRPr lang="hr-HR" i="1" dirty="0" smtClean="0">
              <a:latin typeface="Calibri" pitchFamily="34" charset="0"/>
            </a:endParaRPr>
          </a:p>
          <a:p>
            <a:pPr>
              <a:buNone/>
            </a:pPr>
            <a:r>
              <a:rPr lang="hr-HR" dirty="0" smtClean="0">
                <a:latin typeface="Calibri" pitchFamily="34" charset="0"/>
              </a:rPr>
              <a:t>Prijedlog</a:t>
            </a:r>
          </a:p>
          <a:p>
            <a:pPr>
              <a:buNone/>
            </a:pPr>
            <a:r>
              <a:rPr lang="hr-HR" dirty="0" smtClean="0">
                <a:latin typeface="Calibri" pitchFamily="34" charset="0"/>
              </a:rPr>
              <a:t>veljača 2016.</a:t>
            </a:r>
          </a:p>
          <a:p>
            <a:pPr>
              <a:buNone/>
            </a:pPr>
            <a:endParaRPr lang="hr-HR" dirty="0" smtClean="0">
              <a:latin typeface="Calibri" pitchFamily="34" charset="0"/>
            </a:endParaRPr>
          </a:p>
          <a:p>
            <a:pPr>
              <a:buNone/>
            </a:pPr>
            <a:r>
              <a:rPr lang="hr-HR" dirty="0" smtClean="0">
                <a:latin typeface="Calibri" pitchFamily="34" charset="0"/>
                <a:hlinkClick r:id="rId2"/>
              </a:rPr>
              <a:t>http://www.kurikulum.hr/okviri/</a:t>
            </a:r>
            <a:endParaRPr lang="hr-HR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571472" y="0"/>
          <a:ext cx="8215370" cy="6858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200" dirty="0" smtClean="0">
                <a:latin typeface="Calibri" pitchFamily="34" charset="0"/>
              </a:rPr>
              <a:t>Sažimanje kurikuluma</a:t>
            </a:r>
          </a:p>
          <a:p>
            <a:r>
              <a:rPr lang="hr-HR" sz="2200" dirty="0" smtClean="0">
                <a:latin typeface="Calibri" pitchFamily="34" charset="0"/>
              </a:rPr>
              <a:t>Proširenje kurikuluma</a:t>
            </a:r>
          </a:p>
          <a:p>
            <a:endParaRPr lang="hr-HR" sz="2200" dirty="0" smtClean="0">
              <a:latin typeface="Calibri" pitchFamily="34" charset="0"/>
            </a:endParaRPr>
          </a:p>
          <a:p>
            <a:pPr>
              <a:buNone/>
            </a:pPr>
            <a:endParaRPr lang="hr-HR" sz="2200" dirty="0" smtClean="0">
              <a:latin typeface="Calibri" pitchFamily="34" charset="0"/>
            </a:endParaRPr>
          </a:p>
          <a:p>
            <a:r>
              <a:rPr lang="hr-HR" sz="2200" dirty="0" smtClean="0">
                <a:latin typeface="Calibri" pitchFamily="34" charset="0"/>
              </a:rPr>
              <a:t>Strategije – izvori:</a:t>
            </a:r>
          </a:p>
          <a:p>
            <a:pPr>
              <a:buNone/>
            </a:pPr>
            <a:r>
              <a:rPr lang="hr-HR" sz="2200" dirty="0" smtClean="0">
                <a:latin typeface="Calibri" pitchFamily="34" charset="0"/>
              </a:rPr>
              <a:t>Istraživanje</a:t>
            </a:r>
          </a:p>
          <a:p>
            <a:pPr>
              <a:buNone/>
            </a:pPr>
            <a:r>
              <a:rPr lang="hr-HR" sz="2200" dirty="0" smtClean="0">
                <a:latin typeface="Calibri" pitchFamily="34" charset="0"/>
              </a:rPr>
              <a:t>Projekt </a:t>
            </a:r>
          </a:p>
          <a:p>
            <a:pPr>
              <a:buNone/>
            </a:pPr>
            <a:endParaRPr lang="hr-HR" sz="2200" dirty="0" smtClean="0">
              <a:latin typeface="Calibri" pitchFamily="34" charset="0"/>
            </a:endParaRPr>
          </a:p>
          <a:p>
            <a:pPr>
              <a:buNone/>
            </a:pPr>
            <a:r>
              <a:rPr lang="hr-HR" sz="2200" dirty="0" smtClean="0">
                <a:latin typeface="Calibri" pitchFamily="34" charset="0"/>
              </a:rPr>
              <a:t>Postavljanje ciljeva</a:t>
            </a:r>
          </a:p>
          <a:p>
            <a:pPr>
              <a:buNone/>
            </a:pPr>
            <a:endParaRPr lang="hr-HR" sz="2200" dirty="0" smtClean="0">
              <a:latin typeface="Calibri" pitchFamily="34" charset="0"/>
            </a:endParaRPr>
          </a:p>
          <a:p>
            <a:pPr>
              <a:buNone/>
            </a:pPr>
            <a:r>
              <a:rPr lang="hr-HR" sz="2200" dirty="0" smtClean="0">
                <a:latin typeface="Calibri" pitchFamily="34" charset="0"/>
              </a:rPr>
              <a:t>…</a:t>
            </a:r>
            <a:endParaRPr lang="hr-HR" sz="2200" dirty="0" smtClean="0">
              <a:latin typeface="Calibri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600" dirty="0" smtClean="0">
                <a:latin typeface="Calibri" pitchFamily="34" charset="0"/>
              </a:rPr>
              <a:t>Primjeri </a:t>
            </a:r>
            <a:r>
              <a:rPr lang="hr-HR" sz="2600" dirty="0" smtClean="0">
                <a:latin typeface="Calibri" pitchFamily="34" charset="0"/>
              </a:rPr>
              <a:t>– materijali za rad s darovitima</a:t>
            </a:r>
            <a:endParaRPr lang="hr-HR" sz="26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FontTx/>
              <a:buChar char="-"/>
            </a:pPr>
            <a:r>
              <a:rPr lang="hr-HR" sz="2200" dirty="0" smtClean="0">
                <a:solidFill>
                  <a:schemeClr val="tx1"/>
                </a:solidFill>
              </a:rPr>
              <a:t> </a:t>
            </a:r>
            <a:r>
              <a:rPr lang="hr-HR" sz="2200" dirty="0" smtClean="0">
                <a:solidFill>
                  <a:schemeClr val="tx1"/>
                </a:solidFill>
                <a:latin typeface="Calibri" pitchFamily="34" charset="0"/>
              </a:rPr>
              <a:t>ključno za kvalitetno odvijanje procesa učenja, kontinuiranog unaprjeđivanja, otklanjanje prepreka i uočavanje prednosti</a:t>
            </a:r>
          </a:p>
          <a:p>
            <a:pPr>
              <a:buClrTx/>
              <a:buFontTx/>
              <a:buChar char="-"/>
            </a:pPr>
            <a:endParaRPr lang="hr-HR" sz="2200" dirty="0" smtClean="0">
              <a:solidFill>
                <a:schemeClr val="tx1"/>
              </a:solidFill>
              <a:latin typeface="Calibri" pitchFamily="34" charset="0"/>
            </a:endParaRPr>
          </a:p>
          <a:p>
            <a:pPr>
              <a:buClrTx/>
              <a:buFontTx/>
              <a:buChar char="-"/>
            </a:pPr>
            <a:r>
              <a:rPr lang="hr-HR" sz="2200" dirty="0" smtClean="0">
                <a:solidFill>
                  <a:schemeClr val="tx1"/>
                </a:solidFill>
                <a:latin typeface="Calibri" pitchFamily="34" charset="0"/>
              </a:rPr>
              <a:t>  izvedba i proces učenja</a:t>
            </a:r>
          </a:p>
          <a:p>
            <a:pPr>
              <a:buClrTx/>
              <a:buFontTx/>
              <a:buChar char="-"/>
            </a:pPr>
            <a:r>
              <a:rPr lang="hr-HR" sz="2200" dirty="0" smtClean="0">
                <a:solidFill>
                  <a:schemeClr val="tx1"/>
                </a:solidFill>
                <a:latin typeface="Calibri" pitchFamily="34" charset="0"/>
              </a:rPr>
              <a:t>  kontinuirano praćenje</a:t>
            </a:r>
          </a:p>
          <a:p>
            <a:pPr>
              <a:buClrTx/>
              <a:buFontTx/>
              <a:buChar char="-"/>
            </a:pPr>
            <a:r>
              <a:rPr lang="hr-HR" sz="2200" dirty="0" smtClean="0">
                <a:solidFill>
                  <a:schemeClr val="tx1"/>
                </a:solidFill>
                <a:latin typeface="Calibri" pitchFamily="34" charset="0"/>
              </a:rPr>
              <a:t>  formativno vrednovanje</a:t>
            </a:r>
          </a:p>
          <a:p>
            <a:pPr>
              <a:buClrTx/>
              <a:buFontTx/>
              <a:buChar char="-"/>
            </a:pPr>
            <a:r>
              <a:rPr lang="hr-HR" sz="2200" dirty="0" smtClean="0">
                <a:solidFill>
                  <a:schemeClr val="tx1"/>
                </a:solidFill>
                <a:latin typeface="Calibri" pitchFamily="34" charset="0"/>
              </a:rPr>
              <a:t>   autentično vrednovanje </a:t>
            </a:r>
          </a:p>
          <a:p>
            <a:pPr>
              <a:buClrTx/>
              <a:buNone/>
            </a:pPr>
            <a:r>
              <a:rPr lang="hr-HR" sz="2200" dirty="0" smtClean="0">
                <a:latin typeface="Calibri" pitchFamily="34" charset="0"/>
              </a:rPr>
              <a:t>       </a:t>
            </a:r>
            <a:r>
              <a:rPr lang="hr-HR" sz="2200" dirty="0" smtClean="0">
                <a:solidFill>
                  <a:schemeClr val="tx1"/>
                </a:solidFill>
                <a:latin typeface="Calibri" pitchFamily="34" charset="0"/>
              </a:rPr>
              <a:t>(</a:t>
            </a:r>
            <a:r>
              <a:rPr lang="hr-HR" sz="2200" dirty="0" err="1" smtClean="0">
                <a:solidFill>
                  <a:schemeClr val="tx1"/>
                </a:solidFill>
                <a:latin typeface="Calibri" pitchFamily="34" charset="0"/>
              </a:rPr>
              <a:t>portfoliji</a:t>
            </a:r>
            <a:r>
              <a:rPr lang="hr-HR" sz="2200" dirty="0" smtClean="0">
                <a:latin typeface="Calibri" pitchFamily="34" charset="0"/>
              </a:rPr>
              <a:t> – dnevnik, mapa, digitalni; </a:t>
            </a:r>
          </a:p>
          <a:p>
            <a:pPr>
              <a:buClrTx/>
              <a:buNone/>
            </a:pPr>
            <a:r>
              <a:rPr lang="hr-HR" sz="2200" dirty="0" smtClean="0">
                <a:latin typeface="Calibri" pitchFamily="34" charset="0"/>
              </a:rPr>
              <a:t>       dnevnik učenja, promatranje)</a:t>
            </a:r>
            <a:endParaRPr lang="hr-HR" sz="2200" dirty="0" smtClean="0">
              <a:solidFill>
                <a:schemeClr val="tx1"/>
              </a:solidFill>
              <a:latin typeface="Calibri" pitchFamily="34" charset="0"/>
            </a:endParaRPr>
          </a:p>
          <a:p>
            <a:pPr>
              <a:buClrTx/>
              <a:buFontTx/>
              <a:buChar char="-"/>
            </a:pPr>
            <a:endParaRPr lang="hr-HR" sz="22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hr-HR" sz="2400" b="1" dirty="0" smtClean="0">
                <a:solidFill>
                  <a:schemeClr val="tx1"/>
                </a:solidFill>
                <a:latin typeface="Calibri" pitchFamily="34" charset="0"/>
              </a:rPr>
              <a:t>Praćenje i vrednovanje</a:t>
            </a:r>
            <a:endParaRPr lang="hr-HR" sz="2400" b="1" dirty="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1026" name="Picture 2" descr="Povezana slik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2786058"/>
            <a:ext cx="3429000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i="1" dirty="0" smtClean="0">
                <a:latin typeface="Calibri" pitchFamily="34" charset="0"/>
              </a:rPr>
              <a:t>Hvala na pažnji! </a:t>
            </a:r>
            <a:r>
              <a:rPr lang="hr-HR" i="1" dirty="0" smtClean="0">
                <a:latin typeface="Calibri" pitchFamily="34" charset="0"/>
                <a:sym typeface="Wingdings" pitchFamily="2" charset="2"/>
              </a:rPr>
              <a:t> </a:t>
            </a:r>
            <a:endParaRPr lang="hr-HR" i="1" dirty="0"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221497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hr-HR" sz="2100" dirty="0" smtClean="0">
                <a:latin typeface="+mj-lt"/>
              </a:rPr>
              <a:t>Literatura:</a:t>
            </a:r>
          </a:p>
          <a:p>
            <a:pPr>
              <a:buNone/>
            </a:pPr>
            <a:endParaRPr lang="hr-HR" sz="2100" dirty="0" smtClean="0">
              <a:latin typeface="+mj-lt"/>
            </a:endParaRPr>
          </a:p>
          <a:p>
            <a:pPr>
              <a:buNone/>
            </a:pPr>
            <a:r>
              <a:rPr lang="hr-HR" dirty="0" err="1" smtClean="0">
                <a:latin typeface="+mj-lt"/>
              </a:rPr>
              <a:t>Fullan</a:t>
            </a:r>
            <a:r>
              <a:rPr lang="hr-HR" dirty="0" smtClean="0">
                <a:latin typeface="+mj-lt"/>
              </a:rPr>
              <a:t>, M., </a:t>
            </a:r>
            <a:r>
              <a:rPr lang="hr-HR" dirty="0" err="1" smtClean="0">
                <a:latin typeface="+mj-lt"/>
              </a:rPr>
              <a:t>Langworthy</a:t>
            </a:r>
            <a:r>
              <a:rPr lang="hr-HR" dirty="0" smtClean="0">
                <a:latin typeface="+mj-lt"/>
              </a:rPr>
              <a:t>, </a:t>
            </a:r>
            <a:r>
              <a:rPr lang="hr-HR" dirty="0" err="1" smtClean="0">
                <a:latin typeface="+mj-lt"/>
              </a:rPr>
              <a:t>M</a:t>
            </a:r>
            <a:r>
              <a:rPr lang="hr-HR" dirty="0" smtClean="0">
                <a:latin typeface="+mj-lt"/>
              </a:rPr>
              <a:t>. (2014). </a:t>
            </a:r>
            <a:r>
              <a:rPr lang="hr-HR" i="1" dirty="0" smtClean="0">
                <a:latin typeface="+mj-lt"/>
              </a:rPr>
              <a:t>A </a:t>
            </a:r>
            <a:r>
              <a:rPr lang="hr-HR" i="1" dirty="0" err="1" smtClean="0">
                <a:latin typeface="+mj-lt"/>
              </a:rPr>
              <a:t>Rich</a:t>
            </a:r>
            <a:r>
              <a:rPr lang="hr-HR" i="1" dirty="0" smtClean="0">
                <a:latin typeface="+mj-lt"/>
              </a:rPr>
              <a:t> </a:t>
            </a:r>
            <a:r>
              <a:rPr lang="hr-HR" i="1" dirty="0" err="1" smtClean="0">
                <a:latin typeface="+mj-lt"/>
              </a:rPr>
              <a:t>Seam</a:t>
            </a:r>
            <a:r>
              <a:rPr lang="hr-HR" i="1" dirty="0" smtClean="0">
                <a:latin typeface="+mj-lt"/>
              </a:rPr>
              <a:t>: </a:t>
            </a:r>
            <a:r>
              <a:rPr lang="hr-HR" i="1" dirty="0" err="1" smtClean="0">
                <a:latin typeface="+mj-lt"/>
              </a:rPr>
              <a:t>How</a:t>
            </a:r>
            <a:r>
              <a:rPr lang="hr-HR" i="1" dirty="0" smtClean="0">
                <a:latin typeface="+mj-lt"/>
              </a:rPr>
              <a:t> New </a:t>
            </a:r>
            <a:r>
              <a:rPr lang="hr-HR" i="1" dirty="0" err="1" smtClean="0">
                <a:latin typeface="+mj-lt"/>
              </a:rPr>
              <a:t>Pedagogies</a:t>
            </a:r>
            <a:r>
              <a:rPr lang="hr-HR" i="1" dirty="0" smtClean="0">
                <a:latin typeface="+mj-lt"/>
              </a:rPr>
              <a:t> </a:t>
            </a:r>
            <a:r>
              <a:rPr lang="hr-HR" i="1" dirty="0" err="1" smtClean="0">
                <a:latin typeface="+mj-lt"/>
              </a:rPr>
              <a:t>Find</a:t>
            </a:r>
            <a:r>
              <a:rPr lang="hr-HR" i="1" dirty="0" smtClean="0">
                <a:latin typeface="+mj-lt"/>
              </a:rPr>
              <a:t> </a:t>
            </a:r>
            <a:r>
              <a:rPr lang="hr-HR" i="1" dirty="0" err="1" smtClean="0">
                <a:latin typeface="+mj-lt"/>
              </a:rPr>
              <a:t>Deep</a:t>
            </a:r>
            <a:r>
              <a:rPr lang="hr-HR" i="1" dirty="0" smtClean="0">
                <a:latin typeface="+mj-lt"/>
              </a:rPr>
              <a:t> </a:t>
            </a:r>
            <a:r>
              <a:rPr lang="hr-HR" i="1" dirty="0" err="1" smtClean="0">
                <a:latin typeface="+mj-lt"/>
              </a:rPr>
              <a:t>Learning</a:t>
            </a:r>
            <a:r>
              <a:rPr lang="hr-HR" i="1" dirty="0" smtClean="0">
                <a:latin typeface="+mj-lt"/>
              </a:rPr>
              <a:t>.</a:t>
            </a:r>
            <a:r>
              <a:rPr lang="hr-HR" dirty="0" smtClean="0">
                <a:latin typeface="+mj-lt"/>
              </a:rPr>
              <a:t> London: </a:t>
            </a:r>
            <a:r>
              <a:rPr lang="hr-HR" dirty="0" err="1" smtClean="0">
                <a:latin typeface="+mj-lt"/>
              </a:rPr>
              <a:t>Pearson</a:t>
            </a:r>
            <a:r>
              <a:rPr lang="hr-HR" dirty="0" smtClean="0">
                <a:latin typeface="+mj-lt"/>
              </a:rPr>
              <a:t>. Preuzeto 6. lipnja 2014. s: http://www.michaelfullan.ca/</a:t>
            </a:r>
            <a:r>
              <a:rPr lang="hr-HR" dirty="0" err="1" smtClean="0">
                <a:latin typeface="+mj-lt"/>
              </a:rPr>
              <a:t>wp</a:t>
            </a:r>
            <a:r>
              <a:rPr lang="hr-HR" dirty="0" smtClean="0">
                <a:latin typeface="+mj-lt"/>
              </a:rPr>
              <a:t>-</a:t>
            </a:r>
            <a:r>
              <a:rPr lang="hr-HR" dirty="0" err="1" smtClean="0">
                <a:latin typeface="+mj-lt"/>
              </a:rPr>
              <a:t>content</a:t>
            </a:r>
            <a:r>
              <a:rPr lang="hr-HR" dirty="0" smtClean="0">
                <a:latin typeface="+mj-lt"/>
              </a:rPr>
              <a:t>/</a:t>
            </a:r>
            <a:r>
              <a:rPr lang="hr-HR" dirty="0" err="1" smtClean="0">
                <a:latin typeface="+mj-lt"/>
              </a:rPr>
              <a:t>uploads</a:t>
            </a:r>
            <a:r>
              <a:rPr lang="hr-HR" dirty="0" smtClean="0">
                <a:latin typeface="+mj-lt"/>
              </a:rPr>
              <a:t>/2014/01/3897.Rich_</a:t>
            </a:r>
            <a:r>
              <a:rPr lang="hr-HR" dirty="0" err="1" smtClean="0">
                <a:latin typeface="+mj-lt"/>
              </a:rPr>
              <a:t>Seam</a:t>
            </a:r>
            <a:r>
              <a:rPr lang="hr-HR" dirty="0" smtClean="0">
                <a:latin typeface="+mj-lt"/>
              </a:rPr>
              <a:t>_</a:t>
            </a:r>
            <a:r>
              <a:rPr lang="hr-HR" dirty="0" err="1" smtClean="0">
                <a:latin typeface="+mj-lt"/>
              </a:rPr>
              <a:t>web.pdf</a:t>
            </a:r>
            <a:r>
              <a:rPr lang="hr-HR" dirty="0" smtClean="0">
                <a:latin typeface="+mj-lt"/>
              </a:rPr>
              <a:t>. </a:t>
            </a:r>
            <a:endParaRPr lang="hr-HR" dirty="0" smtClean="0">
              <a:latin typeface="+mj-lt"/>
            </a:endParaRPr>
          </a:p>
          <a:p>
            <a:pPr>
              <a:buNone/>
            </a:pPr>
            <a:endParaRPr lang="hr-HR" dirty="0" smtClean="0">
              <a:latin typeface="+mj-lt"/>
            </a:endParaRPr>
          </a:p>
          <a:p>
            <a:pPr>
              <a:spcBef>
                <a:spcPts val="0"/>
              </a:spcBef>
              <a:buNone/>
            </a:pPr>
            <a:endParaRPr lang="en-US" dirty="0" smtClean="0"/>
          </a:p>
          <a:p>
            <a:pPr>
              <a:spcBef>
                <a:spcPts val="0"/>
              </a:spcBef>
              <a:buNone/>
            </a:pPr>
            <a:r>
              <a:rPr lang="hr-HR" dirty="0" smtClean="0"/>
              <a:t>George, D. (2005). Obrazovanje darovitih: Kako identificirati i  obrazovati darovite i talentirane učenike. Zagreb: EDUCA.</a:t>
            </a:r>
          </a:p>
          <a:p>
            <a:pPr>
              <a:buNone/>
            </a:pPr>
            <a:endParaRPr lang="hr-HR" dirty="0" smtClean="0">
              <a:latin typeface="+mj-lt"/>
            </a:endParaRPr>
          </a:p>
          <a:p>
            <a:pPr>
              <a:buNone/>
            </a:pPr>
            <a:endParaRPr lang="hr-HR" dirty="0" smtClean="0">
              <a:latin typeface="+mj-lt"/>
            </a:endParaRPr>
          </a:p>
          <a:p>
            <a:pPr>
              <a:buNone/>
            </a:pPr>
            <a:r>
              <a:rPr lang="hr-HR" dirty="0" err="1" smtClean="0">
                <a:latin typeface="+mj-lt"/>
              </a:rPr>
              <a:t>Karnes</a:t>
            </a:r>
            <a:r>
              <a:rPr lang="hr-HR" dirty="0" smtClean="0">
                <a:latin typeface="+mj-lt"/>
              </a:rPr>
              <a:t>, </a:t>
            </a:r>
            <a:r>
              <a:rPr lang="hr-HR" dirty="0" err="1" smtClean="0">
                <a:latin typeface="+mj-lt"/>
              </a:rPr>
              <a:t>F.A</a:t>
            </a:r>
            <a:r>
              <a:rPr lang="hr-HR" dirty="0" smtClean="0">
                <a:latin typeface="+mj-lt"/>
              </a:rPr>
              <a:t>., </a:t>
            </a:r>
            <a:r>
              <a:rPr lang="hr-HR" dirty="0" err="1" smtClean="0">
                <a:latin typeface="+mj-lt"/>
              </a:rPr>
              <a:t>Bean</a:t>
            </a:r>
            <a:r>
              <a:rPr lang="hr-HR" dirty="0" smtClean="0">
                <a:latin typeface="+mj-lt"/>
              </a:rPr>
              <a:t>, </a:t>
            </a:r>
            <a:r>
              <a:rPr lang="hr-HR" dirty="0" err="1" smtClean="0">
                <a:latin typeface="+mj-lt"/>
              </a:rPr>
              <a:t>S.M.</a:t>
            </a:r>
            <a:r>
              <a:rPr lang="hr-HR" dirty="0" smtClean="0">
                <a:latin typeface="+mj-lt"/>
              </a:rPr>
              <a:t> (2009) </a:t>
            </a:r>
            <a:r>
              <a:rPr lang="hr-HR" dirty="0" err="1" smtClean="0">
                <a:latin typeface="+mj-lt"/>
              </a:rPr>
              <a:t>Methods</a:t>
            </a:r>
            <a:r>
              <a:rPr lang="hr-HR" dirty="0" smtClean="0">
                <a:latin typeface="+mj-lt"/>
              </a:rPr>
              <a:t> </a:t>
            </a:r>
            <a:r>
              <a:rPr lang="hr-HR" dirty="0" err="1" smtClean="0">
                <a:latin typeface="+mj-lt"/>
              </a:rPr>
              <a:t>and</a:t>
            </a:r>
            <a:r>
              <a:rPr lang="hr-HR" dirty="0" smtClean="0">
                <a:latin typeface="+mj-lt"/>
              </a:rPr>
              <a:t> Materials for </a:t>
            </a:r>
            <a:r>
              <a:rPr lang="hr-HR" dirty="0" err="1" smtClean="0">
                <a:latin typeface="+mj-lt"/>
              </a:rPr>
              <a:t>Teaching</a:t>
            </a:r>
            <a:r>
              <a:rPr lang="hr-HR" dirty="0" smtClean="0">
                <a:latin typeface="+mj-lt"/>
              </a:rPr>
              <a:t> </a:t>
            </a:r>
            <a:r>
              <a:rPr lang="hr-HR" dirty="0" err="1" smtClean="0">
                <a:latin typeface="+mj-lt"/>
              </a:rPr>
              <a:t>the</a:t>
            </a:r>
            <a:r>
              <a:rPr lang="hr-HR" dirty="0" smtClean="0">
                <a:latin typeface="+mj-lt"/>
              </a:rPr>
              <a:t> </a:t>
            </a:r>
            <a:r>
              <a:rPr lang="hr-HR" dirty="0" err="1" smtClean="0">
                <a:latin typeface="+mj-lt"/>
              </a:rPr>
              <a:t>Gifted</a:t>
            </a:r>
            <a:r>
              <a:rPr lang="hr-HR" dirty="0" smtClean="0">
                <a:latin typeface="+mj-lt"/>
              </a:rPr>
              <a:t>. Texas: </a:t>
            </a:r>
            <a:r>
              <a:rPr lang="hr-HR" dirty="0" err="1" smtClean="0">
                <a:latin typeface="+mj-lt"/>
              </a:rPr>
              <a:t>Prufrock</a:t>
            </a:r>
            <a:r>
              <a:rPr lang="hr-HR" dirty="0" smtClean="0">
                <a:latin typeface="+mj-lt"/>
              </a:rPr>
              <a:t> </a:t>
            </a:r>
            <a:r>
              <a:rPr lang="hr-HR" dirty="0" err="1" smtClean="0">
                <a:latin typeface="+mj-lt"/>
              </a:rPr>
              <a:t>Press</a:t>
            </a:r>
            <a:r>
              <a:rPr lang="hr-HR" dirty="0" smtClean="0">
                <a:latin typeface="+mj-lt"/>
              </a:rPr>
              <a:t>.</a:t>
            </a:r>
          </a:p>
          <a:p>
            <a:pPr>
              <a:buNone/>
            </a:pPr>
            <a:endParaRPr lang="hr-HR" dirty="0" smtClean="0">
              <a:latin typeface="+mj-lt"/>
            </a:endParaRPr>
          </a:p>
          <a:p>
            <a:pPr>
              <a:buNone/>
            </a:pPr>
            <a:r>
              <a:rPr lang="hr-HR" i="1" dirty="0" smtClean="0">
                <a:latin typeface="+mj-lt"/>
              </a:rPr>
              <a:t>Nacionalni okvirni kurikulum za predškolski odgoj i obrazovanje te opće obavezno i srednjoškolsko obrazovanje</a:t>
            </a:r>
            <a:r>
              <a:rPr lang="hr-HR" dirty="0" smtClean="0">
                <a:latin typeface="+mj-lt"/>
              </a:rPr>
              <a:t> (2011). R. Fuchs, D. </a:t>
            </a:r>
            <a:r>
              <a:rPr lang="hr-HR" dirty="0" err="1" smtClean="0">
                <a:latin typeface="+mj-lt"/>
              </a:rPr>
              <a:t>Vican</a:t>
            </a:r>
            <a:r>
              <a:rPr lang="hr-HR" dirty="0" smtClean="0">
                <a:latin typeface="+mj-lt"/>
              </a:rPr>
              <a:t>, I. Milanović Litre (</a:t>
            </a:r>
            <a:r>
              <a:rPr lang="hr-HR" dirty="0" err="1" smtClean="0">
                <a:latin typeface="+mj-lt"/>
              </a:rPr>
              <a:t>ur</a:t>
            </a:r>
            <a:r>
              <a:rPr lang="hr-HR" dirty="0" smtClean="0">
                <a:latin typeface="+mj-lt"/>
              </a:rPr>
              <a:t>.). Zagreb: MZOŠ</a:t>
            </a:r>
            <a:r>
              <a:rPr lang="hr-HR" dirty="0" smtClean="0">
                <a:latin typeface="+mj-lt"/>
              </a:rPr>
              <a:t>.</a:t>
            </a:r>
          </a:p>
          <a:p>
            <a:pPr>
              <a:buNone/>
            </a:pPr>
            <a:endParaRPr lang="hr-HR" dirty="0" smtClean="0">
              <a:latin typeface="+mj-lt"/>
            </a:endParaRPr>
          </a:p>
          <a:p>
            <a:pPr>
              <a:buNone/>
            </a:pPr>
            <a:r>
              <a:rPr lang="hr-HR" i="1" dirty="0" smtClean="0">
                <a:latin typeface="+mj-lt"/>
              </a:rPr>
              <a:t>Okvir za poticanje iskustava učenja i vrednovanje postignuća darovite djece i </a:t>
            </a:r>
            <a:r>
              <a:rPr lang="hr-HR" i="1" dirty="0" smtClean="0">
                <a:latin typeface="+mj-lt"/>
              </a:rPr>
              <a:t>učenika </a:t>
            </a:r>
            <a:r>
              <a:rPr lang="hr-HR" dirty="0" smtClean="0">
                <a:latin typeface="+mj-lt"/>
                <a:hlinkClick r:id="rId2"/>
              </a:rPr>
              <a:t>http</a:t>
            </a:r>
            <a:r>
              <a:rPr lang="hr-HR" dirty="0" smtClean="0">
                <a:latin typeface="+mj-lt"/>
                <a:hlinkClick r:id="rId2"/>
              </a:rPr>
              <a:t>://</a:t>
            </a:r>
            <a:r>
              <a:rPr lang="hr-HR" dirty="0" smtClean="0">
                <a:latin typeface="+mj-lt"/>
                <a:hlinkClick r:id="rId2"/>
              </a:rPr>
              <a:t>www.kurikulum.hr/okviri/</a:t>
            </a:r>
            <a:endParaRPr lang="hr-HR" dirty="0" smtClean="0">
              <a:latin typeface="+mj-lt"/>
            </a:endParaRPr>
          </a:p>
          <a:p>
            <a:pPr>
              <a:buNone/>
            </a:pPr>
            <a:endParaRPr lang="hr-HR" dirty="0" smtClean="0">
              <a:latin typeface="+mj-lt"/>
            </a:endParaRPr>
          </a:p>
          <a:p>
            <a:pPr>
              <a:buNone/>
            </a:pPr>
            <a:r>
              <a:rPr lang="hr-HR" dirty="0" err="1" smtClean="0">
                <a:latin typeface="+mj-lt"/>
              </a:rPr>
              <a:t>Strachan</a:t>
            </a:r>
            <a:r>
              <a:rPr lang="hr-HR" dirty="0" smtClean="0">
                <a:latin typeface="+mj-lt"/>
              </a:rPr>
              <a:t>, R., </a:t>
            </a:r>
            <a:r>
              <a:rPr lang="hr-HR" dirty="0" err="1" smtClean="0">
                <a:latin typeface="+mj-lt"/>
              </a:rPr>
              <a:t>Liyanage</a:t>
            </a:r>
            <a:r>
              <a:rPr lang="hr-HR" dirty="0" smtClean="0">
                <a:latin typeface="+mj-lt"/>
              </a:rPr>
              <a:t>, L. (2015). </a:t>
            </a:r>
            <a:r>
              <a:rPr lang="hr-HR" dirty="0" err="1" smtClean="0">
                <a:latin typeface="+mj-lt"/>
              </a:rPr>
              <a:t>Active</a:t>
            </a:r>
            <a:r>
              <a:rPr lang="hr-HR" dirty="0" smtClean="0">
                <a:latin typeface="+mj-lt"/>
              </a:rPr>
              <a:t> Student </a:t>
            </a:r>
            <a:r>
              <a:rPr lang="hr-HR" dirty="0" err="1" smtClean="0">
                <a:latin typeface="+mj-lt"/>
              </a:rPr>
              <a:t>Engagement</a:t>
            </a:r>
            <a:r>
              <a:rPr lang="hr-HR" dirty="0" smtClean="0">
                <a:latin typeface="+mj-lt"/>
              </a:rPr>
              <a:t>: </a:t>
            </a:r>
            <a:r>
              <a:rPr lang="hr-HR" dirty="0" err="1" smtClean="0">
                <a:latin typeface="+mj-lt"/>
              </a:rPr>
              <a:t>The</a:t>
            </a:r>
            <a:r>
              <a:rPr lang="hr-HR" dirty="0" smtClean="0">
                <a:latin typeface="+mj-lt"/>
              </a:rPr>
              <a:t> </a:t>
            </a:r>
            <a:r>
              <a:rPr lang="hr-HR" dirty="0" err="1" smtClean="0">
                <a:latin typeface="+mj-lt"/>
              </a:rPr>
              <a:t>Heart</a:t>
            </a:r>
            <a:r>
              <a:rPr lang="hr-HR" dirty="0" smtClean="0">
                <a:latin typeface="+mj-lt"/>
              </a:rPr>
              <a:t> </a:t>
            </a:r>
            <a:r>
              <a:rPr lang="hr-HR" dirty="0" err="1" smtClean="0">
                <a:latin typeface="+mj-lt"/>
              </a:rPr>
              <a:t>of</a:t>
            </a:r>
            <a:r>
              <a:rPr lang="hr-HR" dirty="0" smtClean="0">
                <a:latin typeface="+mj-lt"/>
              </a:rPr>
              <a:t> </a:t>
            </a:r>
            <a:r>
              <a:rPr lang="hr-HR" dirty="0" err="1" smtClean="0">
                <a:latin typeface="+mj-lt"/>
              </a:rPr>
              <a:t>Effective</a:t>
            </a:r>
            <a:r>
              <a:rPr lang="hr-HR" dirty="0" smtClean="0">
                <a:latin typeface="+mj-lt"/>
              </a:rPr>
              <a:t> </a:t>
            </a:r>
            <a:r>
              <a:rPr lang="hr-HR" dirty="0" err="1" smtClean="0">
                <a:latin typeface="+mj-lt"/>
              </a:rPr>
              <a:t>Learning</a:t>
            </a:r>
            <a:r>
              <a:rPr lang="hr-HR" dirty="0" smtClean="0">
                <a:latin typeface="+mj-lt"/>
              </a:rPr>
              <a:t>. U P. C </a:t>
            </a:r>
            <a:r>
              <a:rPr lang="hr-HR" dirty="0" err="1" smtClean="0">
                <a:latin typeface="+mj-lt"/>
              </a:rPr>
              <a:t>Layne</a:t>
            </a:r>
            <a:r>
              <a:rPr lang="hr-HR" dirty="0" smtClean="0">
                <a:latin typeface="+mj-lt"/>
              </a:rPr>
              <a:t>, P. Lake (</a:t>
            </a:r>
            <a:r>
              <a:rPr lang="hr-HR" dirty="0" err="1" smtClean="0">
                <a:latin typeface="+mj-lt"/>
              </a:rPr>
              <a:t>ur</a:t>
            </a:r>
            <a:r>
              <a:rPr lang="hr-HR" dirty="0" smtClean="0">
                <a:latin typeface="+mj-lt"/>
              </a:rPr>
              <a:t>.), </a:t>
            </a:r>
            <a:r>
              <a:rPr lang="hr-HR" i="1" dirty="0" smtClean="0">
                <a:latin typeface="+mj-lt"/>
              </a:rPr>
              <a:t>Global </a:t>
            </a:r>
            <a:r>
              <a:rPr lang="hr-HR" i="1" dirty="0" err="1" smtClean="0">
                <a:latin typeface="+mj-lt"/>
              </a:rPr>
              <a:t>Innovation</a:t>
            </a:r>
            <a:r>
              <a:rPr lang="hr-HR" i="1" dirty="0" smtClean="0">
                <a:latin typeface="+mj-lt"/>
              </a:rPr>
              <a:t> </a:t>
            </a:r>
            <a:r>
              <a:rPr lang="hr-HR" i="1" dirty="0" err="1" smtClean="0">
                <a:latin typeface="+mj-lt"/>
              </a:rPr>
              <a:t>of</a:t>
            </a:r>
            <a:r>
              <a:rPr lang="hr-HR" i="1" dirty="0" smtClean="0">
                <a:latin typeface="+mj-lt"/>
              </a:rPr>
              <a:t> </a:t>
            </a:r>
            <a:r>
              <a:rPr lang="hr-HR" i="1" dirty="0" err="1" smtClean="0">
                <a:latin typeface="+mj-lt"/>
              </a:rPr>
              <a:t>Teaching</a:t>
            </a:r>
            <a:r>
              <a:rPr lang="hr-HR" i="1" dirty="0" smtClean="0">
                <a:latin typeface="+mj-lt"/>
              </a:rPr>
              <a:t> </a:t>
            </a:r>
            <a:r>
              <a:rPr lang="hr-HR" i="1" dirty="0" err="1" smtClean="0">
                <a:latin typeface="+mj-lt"/>
              </a:rPr>
              <a:t>and</a:t>
            </a:r>
            <a:r>
              <a:rPr lang="hr-HR" i="1" dirty="0" smtClean="0">
                <a:latin typeface="+mj-lt"/>
              </a:rPr>
              <a:t> </a:t>
            </a:r>
            <a:r>
              <a:rPr lang="hr-HR" i="1" dirty="0" err="1" smtClean="0">
                <a:latin typeface="+mj-lt"/>
              </a:rPr>
              <a:t>Learning</a:t>
            </a:r>
            <a:r>
              <a:rPr lang="hr-HR" i="1" dirty="0" smtClean="0">
                <a:latin typeface="+mj-lt"/>
              </a:rPr>
              <a:t> </a:t>
            </a:r>
            <a:r>
              <a:rPr lang="hr-HR" i="1" dirty="0" err="1" smtClean="0">
                <a:latin typeface="+mj-lt"/>
              </a:rPr>
              <a:t>in</a:t>
            </a:r>
            <a:r>
              <a:rPr lang="hr-HR" i="1" dirty="0" smtClean="0">
                <a:latin typeface="+mj-lt"/>
              </a:rPr>
              <a:t> </a:t>
            </a:r>
            <a:r>
              <a:rPr lang="hr-HR" i="1" dirty="0" err="1" smtClean="0">
                <a:latin typeface="+mj-lt"/>
              </a:rPr>
              <a:t>Higher</a:t>
            </a:r>
            <a:r>
              <a:rPr lang="hr-HR" i="1" dirty="0" smtClean="0">
                <a:latin typeface="+mj-lt"/>
              </a:rPr>
              <a:t> </a:t>
            </a:r>
            <a:r>
              <a:rPr lang="hr-HR" i="1" dirty="0" err="1" smtClean="0">
                <a:latin typeface="+mj-lt"/>
              </a:rPr>
              <a:t>Education</a:t>
            </a:r>
            <a:r>
              <a:rPr lang="hr-HR" i="1" dirty="0" smtClean="0">
                <a:latin typeface="+mj-lt"/>
              </a:rPr>
              <a:t>: </a:t>
            </a:r>
            <a:r>
              <a:rPr lang="hr-HR" i="1" dirty="0" err="1" smtClean="0">
                <a:latin typeface="+mj-lt"/>
              </a:rPr>
              <a:t>Transgressing</a:t>
            </a:r>
            <a:r>
              <a:rPr lang="hr-HR" i="1" dirty="0" smtClean="0">
                <a:latin typeface="+mj-lt"/>
              </a:rPr>
              <a:t> </a:t>
            </a:r>
            <a:r>
              <a:rPr lang="hr-HR" i="1" dirty="0" err="1" smtClean="0">
                <a:latin typeface="+mj-lt"/>
              </a:rPr>
              <a:t>Boundaries</a:t>
            </a:r>
            <a:r>
              <a:rPr lang="hr-HR" i="1" dirty="0" smtClean="0">
                <a:latin typeface="+mj-lt"/>
              </a:rPr>
              <a:t> </a:t>
            </a:r>
            <a:r>
              <a:rPr lang="hr-HR" dirty="0" smtClean="0">
                <a:latin typeface="+mj-lt"/>
              </a:rPr>
              <a:t>(str. 255–274). New York: </a:t>
            </a:r>
            <a:r>
              <a:rPr lang="hr-HR" dirty="0" err="1" smtClean="0">
                <a:latin typeface="+mj-lt"/>
              </a:rPr>
              <a:t>Springer</a:t>
            </a:r>
            <a:r>
              <a:rPr lang="hr-HR" dirty="0" smtClean="0">
                <a:latin typeface="+mj-lt"/>
              </a:rPr>
              <a:t>.</a:t>
            </a:r>
          </a:p>
          <a:p>
            <a:pPr>
              <a:buNone/>
            </a:pPr>
            <a:endParaRPr lang="hr-HR" sz="2100" dirty="0" smtClean="0">
              <a:latin typeface="+mj-lt"/>
            </a:endParaRPr>
          </a:p>
          <a:p>
            <a:pPr>
              <a:buNone/>
            </a:pPr>
            <a:endParaRPr lang="hr-HR" sz="2100" dirty="0" smtClean="0">
              <a:latin typeface="+mj-lt"/>
            </a:endParaRPr>
          </a:p>
          <a:p>
            <a:pPr>
              <a:buNone/>
            </a:pPr>
            <a:endParaRPr lang="hr-HR" sz="2400" dirty="0" smtClean="0">
              <a:latin typeface="Calibri" pitchFamily="34" charset="0"/>
            </a:endParaRPr>
          </a:p>
          <a:p>
            <a:pPr>
              <a:buNone/>
            </a:pPr>
            <a:endParaRPr lang="hr-HR" sz="2400" dirty="0" smtClean="0">
              <a:latin typeface="Calibri" pitchFamily="34" charset="0"/>
            </a:endParaRPr>
          </a:p>
          <a:p>
            <a:pPr>
              <a:buNone/>
            </a:pPr>
            <a:endParaRPr lang="hr-HR" sz="2400" dirty="0" smtClean="0">
              <a:latin typeface="Calibri" pitchFamily="34" charset="0"/>
            </a:endParaRPr>
          </a:p>
          <a:p>
            <a:pPr>
              <a:buNone/>
            </a:pPr>
            <a:endParaRPr lang="hr-HR" sz="2400" dirty="0" smtClean="0">
              <a:latin typeface="Calibri" pitchFamily="34" charset="0"/>
            </a:endParaRPr>
          </a:p>
          <a:p>
            <a:pPr>
              <a:buNone/>
            </a:pPr>
            <a:endParaRPr lang="hr-HR" sz="2400" dirty="0" smtClean="0">
              <a:latin typeface="Calibri" pitchFamily="34" charset="0"/>
            </a:endParaRPr>
          </a:p>
          <a:p>
            <a:pPr>
              <a:buNone/>
            </a:pPr>
            <a:endParaRPr lang="hr-HR" sz="2400" i="1" dirty="0" smtClean="0">
              <a:solidFill>
                <a:schemeClr val="accent5">
                  <a:lumMod val="75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hr-HR" sz="2400" i="1" dirty="0" smtClean="0">
              <a:latin typeface="Calibri" pitchFamily="34" charset="0"/>
            </a:endParaRPr>
          </a:p>
          <a:p>
            <a:pPr>
              <a:buNone/>
            </a:pPr>
            <a:endParaRPr lang="hr-HR" sz="2400" dirty="0" smtClean="0"/>
          </a:p>
          <a:p>
            <a:pPr>
              <a:buNone/>
            </a:pPr>
            <a:endParaRPr lang="hr-HR" sz="2400" dirty="0" smtClean="0"/>
          </a:p>
          <a:p>
            <a:pPr>
              <a:buNone/>
            </a:pPr>
            <a:endParaRPr lang="hr-HR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sz="1500" dirty="0" err="1" smtClean="0"/>
              <a:t>Watkins</a:t>
            </a:r>
            <a:r>
              <a:rPr lang="hr-HR" sz="1500" dirty="0" smtClean="0"/>
              <a:t>, C., </a:t>
            </a:r>
            <a:r>
              <a:rPr lang="hr-HR" sz="1500" dirty="0" err="1" smtClean="0"/>
              <a:t>Carnell</a:t>
            </a:r>
            <a:r>
              <a:rPr lang="hr-HR" sz="1500" dirty="0" smtClean="0"/>
              <a:t>, E., </a:t>
            </a:r>
            <a:r>
              <a:rPr lang="hr-HR" sz="1500" dirty="0" err="1" smtClean="0"/>
              <a:t>Lodge</a:t>
            </a:r>
            <a:r>
              <a:rPr lang="hr-HR" sz="1500" dirty="0" smtClean="0"/>
              <a:t>, C. (2007). </a:t>
            </a:r>
            <a:r>
              <a:rPr lang="hr-HR" sz="1500" i="1" dirty="0" err="1" smtClean="0"/>
              <a:t>Effective</a:t>
            </a:r>
            <a:r>
              <a:rPr lang="hr-HR" sz="1500" i="1" dirty="0" smtClean="0"/>
              <a:t> </a:t>
            </a:r>
            <a:r>
              <a:rPr lang="hr-HR" sz="1500" i="1" dirty="0" err="1" smtClean="0"/>
              <a:t>Learning</a:t>
            </a:r>
            <a:r>
              <a:rPr lang="hr-HR" sz="1500" i="1" dirty="0" smtClean="0"/>
              <a:t> </a:t>
            </a:r>
            <a:r>
              <a:rPr lang="hr-HR" sz="1500" i="1" dirty="0" err="1" smtClean="0"/>
              <a:t>in</a:t>
            </a:r>
            <a:r>
              <a:rPr lang="hr-HR" sz="1500" i="1" dirty="0" smtClean="0"/>
              <a:t> </a:t>
            </a:r>
            <a:r>
              <a:rPr lang="hr-HR" sz="1500" i="1" dirty="0" err="1" smtClean="0"/>
              <a:t>Classrooms</a:t>
            </a:r>
            <a:r>
              <a:rPr lang="hr-HR" sz="1500" i="1" dirty="0" smtClean="0"/>
              <a:t>.</a:t>
            </a:r>
            <a:r>
              <a:rPr lang="hr-HR" sz="1500" dirty="0" smtClean="0"/>
              <a:t> London: Sage </a:t>
            </a:r>
            <a:r>
              <a:rPr lang="hr-HR" sz="1500" dirty="0" err="1" smtClean="0"/>
              <a:t>Publications</a:t>
            </a:r>
            <a:r>
              <a:rPr lang="hr-HR" sz="1500" dirty="0" smtClean="0"/>
              <a:t>.</a:t>
            </a:r>
          </a:p>
          <a:p>
            <a:pPr>
              <a:buNone/>
            </a:pPr>
            <a:endParaRPr lang="hr-HR" sz="1500" dirty="0" smtClean="0"/>
          </a:p>
          <a:p>
            <a:pPr>
              <a:buNone/>
            </a:pPr>
            <a:r>
              <a:rPr lang="hr-HR" sz="1500" dirty="0" err="1" smtClean="0"/>
              <a:t>Westwood</a:t>
            </a:r>
            <a:r>
              <a:rPr lang="hr-HR" sz="1500" dirty="0" smtClean="0"/>
              <a:t>, P. (2008). </a:t>
            </a:r>
            <a:r>
              <a:rPr lang="hr-HR" sz="1500" i="1" dirty="0" err="1" smtClean="0"/>
              <a:t>What</a:t>
            </a:r>
            <a:r>
              <a:rPr lang="hr-HR" sz="1500" i="1" dirty="0" smtClean="0"/>
              <a:t> </a:t>
            </a:r>
            <a:r>
              <a:rPr lang="hr-HR" sz="1500" i="1" dirty="0" err="1" smtClean="0"/>
              <a:t>teachers</a:t>
            </a:r>
            <a:r>
              <a:rPr lang="hr-HR" sz="1500" i="1" dirty="0" smtClean="0"/>
              <a:t> </a:t>
            </a:r>
            <a:r>
              <a:rPr lang="hr-HR" sz="1500" i="1" dirty="0" err="1" smtClean="0"/>
              <a:t>need</a:t>
            </a:r>
            <a:r>
              <a:rPr lang="hr-HR" sz="1500" i="1" dirty="0" smtClean="0"/>
              <a:t> to </a:t>
            </a:r>
            <a:r>
              <a:rPr lang="hr-HR" sz="1500" i="1" dirty="0" err="1" smtClean="0"/>
              <a:t>know</a:t>
            </a:r>
            <a:r>
              <a:rPr lang="hr-HR" sz="1500" i="1" dirty="0" smtClean="0"/>
              <a:t> </a:t>
            </a:r>
            <a:r>
              <a:rPr lang="hr-HR" sz="1500" i="1" dirty="0" err="1" smtClean="0"/>
              <a:t>about</a:t>
            </a:r>
            <a:r>
              <a:rPr lang="hr-HR" sz="1500" i="1" dirty="0" smtClean="0"/>
              <a:t> </a:t>
            </a:r>
            <a:r>
              <a:rPr lang="hr-HR" sz="1500" i="1" dirty="0" err="1" smtClean="0"/>
              <a:t>teaching</a:t>
            </a:r>
            <a:r>
              <a:rPr lang="hr-HR" sz="1500" i="1" dirty="0" smtClean="0"/>
              <a:t> </a:t>
            </a:r>
            <a:r>
              <a:rPr lang="hr-HR" sz="1500" i="1" dirty="0" err="1" smtClean="0"/>
              <a:t>methods</a:t>
            </a:r>
            <a:r>
              <a:rPr lang="hr-HR" sz="1500" i="1" dirty="0" smtClean="0"/>
              <a:t>.</a:t>
            </a:r>
            <a:r>
              <a:rPr lang="hr-HR" sz="1500" dirty="0" smtClean="0"/>
              <a:t> </a:t>
            </a:r>
            <a:r>
              <a:rPr lang="hr-HR" sz="1500" dirty="0" err="1" smtClean="0"/>
              <a:t>Camberwell</a:t>
            </a:r>
            <a:r>
              <a:rPr lang="hr-HR" sz="1500" dirty="0" smtClean="0"/>
              <a:t>: ACER </a:t>
            </a:r>
            <a:r>
              <a:rPr lang="hr-HR" sz="1500" dirty="0" err="1" smtClean="0"/>
              <a:t>Press</a:t>
            </a:r>
            <a:r>
              <a:rPr lang="hr-HR" sz="1500" dirty="0" smtClean="0"/>
              <a:t>.</a:t>
            </a:r>
          </a:p>
          <a:p>
            <a:pPr>
              <a:buNone/>
            </a:pPr>
            <a:endParaRPr lang="hr-HR" sz="1500" dirty="0" smtClean="0"/>
          </a:p>
          <a:p>
            <a:pPr>
              <a:buNone/>
            </a:pPr>
            <a:r>
              <a:rPr lang="hr-HR" sz="1600" dirty="0" err="1" smtClean="0"/>
              <a:t>Winebrenner</a:t>
            </a:r>
            <a:r>
              <a:rPr lang="hr-HR" sz="1600" dirty="0" smtClean="0"/>
              <a:t>, S. (2001). </a:t>
            </a:r>
            <a:r>
              <a:rPr lang="hr-HR" sz="1600" dirty="0" err="1" smtClean="0"/>
              <a:t>Teaching</a:t>
            </a:r>
            <a:r>
              <a:rPr lang="hr-HR" sz="1600" dirty="0" smtClean="0"/>
              <a:t> </a:t>
            </a:r>
            <a:r>
              <a:rPr lang="hr-HR" sz="1600" dirty="0" err="1" smtClean="0"/>
              <a:t>Gifted</a:t>
            </a:r>
            <a:r>
              <a:rPr lang="hr-HR" sz="1600" dirty="0" smtClean="0"/>
              <a:t> </a:t>
            </a:r>
            <a:r>
              <a:rPr lang="hr-HR" sz="1600" dirty="0" err="1" smtClean="0"/>
              <a:t>Kids</a:t>
            </a:r>
            <a:r>
              <a:rPr lang="hr-HR" sz="1600" dirty="0" smtClean="0"/>
              <a:t> </a:t>
            </a:r>
            <a:r>
              <a:rPr lang="hr-HR" sz="1600" dirty="0" err="1" smtClean="0"/>
              <a:t>in</a:t>
            </a:r>
            <a:r>
              <a:rPr lang="hr-HR" sz="1600" dirty="0" smtClean="0"/>
              <a:t> </a:t>
            </a:r>
            <a:r>
              <a:rPr lang="hr-HR" sz="1600" dirty="0" err="1" smtClean="0"/>
              <a:t>Regular</a:t>
            </a:r>
            <a:r>
              <a:rPr lang="hr-HR" sz="1600" dirty="0" smtClean="0"/>
              <a:t> </a:t>
            </a:r>
            <a:r>
              <a:rPr lang="hr-HR" sz="1600" dirty="0" err="1" smtClean="0"/>
              <a:t>Classroom</a:t>
            </a:r>
            <a:r>
              <a:rPr lang="hr-HR" sz="1600" dirty="0" smtClean="0"/>
              <a:t>. </a:t>
            </a:r>
            <a:r>
              <a:rPr lang="hr-HR" sz="1600" dirty="0" err="1" smtClean="0"/>
              <a:t>Minneapolis</a:t>
            </a:r>
            <a:r>
              <a:rPr lang="hr-HR" sz="1600" dirty="0" smtClean="0"/>
              <a:t>: </a:t>
            </a:r>
            <a:r>
              <a:rPr lang="hr-HR" sz="1600" dirty="0" err="1" smtClean="0"/>
              <a:t>Free</a:t>
            </a:r>
            <a:r>
              <a:rPr lang="hr-HR" sz="1600" dirty="0" smtClean="0"/>
              <a:t> </a:t>
            </a:r>
            <a:r>
              <a:rPr lang="hr-HR" sz="1600" dirty="0" err="1" smtClean="0"/>
              <a:t>Spirit</a:t>
            </a:r>
            <a:r>
              <a:rPr lang="hr-HR" sz="1600" dirty="0" smtClean="0"/>
              <a:t> </a:t>
            </a:r>
            <a:r>
              <a:rPr lang="hr-HR" sz="1600" dirty="0" err="1" smtClean="0"/>
              <a:t>Publishing</a:t>
            </a:r>
            <a:r>
              <a:rPr lang="hr-HR" sz="1600" dirty="0" smtClean="0"/>
              <a:t> </a:t>
            </a:r>
            <a:r>
              <a:rPr lang="hr-HR" sz="1600" dirty="0" err="1" smtClean="0"/>
              <a:t>Inc</a:t>
            </a:r>
            <a:r>
              <a:rPr lang="hr-HR" sz="1600" dirty="0" smtClean="0"/>
              <a:t>.</a:t>
            </a:r>
          </a:p>
          <a:p>
            <a:pPr>
              <a:buNone/>
            </a:pPr>
            <a:endParaRPr lang="hr-HR" sz="1500" dirty="0" smtClean="0"/>
          </a:p>
          <a:p>
            <a:pPr>
              <a:buNone/>
            </a:pPr>
            <a:endParaRPr lang="hr-H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ustom 5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95FFC5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800</TotalTime>
  <Words>828</Words>
  <Application>Microsoft Office PowerPoint</Application>
  <PresentationFormat>On-screen Show (4:3)</PresentationFormat>
  <Paragraphs>152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  RADIONICA  Školski kurikulum i daroviti </vt:lpstr>
      <vt:lpstr>Uvodna aktivnost – Pričanje priče</vt:lpstr>
      <vt:lpstr>Aktivnost – rad u paru</vt:lpstr>
      <vt:lpstr>Slide 4</vt:lpstr>
      <vt:lpstr>Kompetencije za rad s darovitima (Johnsen, 1991, 7-12) –  okruženje:</vt:lpstr>
      <vt:lpstr>Nastavnici darovitih učenika u svojoj ulozi savjetnika trebaju  imati:</vt:lpstr>
      <vt:lpstr>NOK (2011)</vt:lpstr>
      <vt:lpstr>Način organizacije odgojno-obrazovnoga rada  i programa za darovite učenike (NOK, 2011, 275)</vt:lpstr>
      <vt:lpstr>NOK (2011, 275)</vt:lpstr>
      <vt:lpstr>Programi izvrsnosti:   suradnja škole sa znanstveno-istraživačkim ustanovama, s gospodarstvom, s istaknutim stručnjacima za pojedino područje te s različitim udrugama.; MZOS; seminari, ljetne i zimske škole, kampovi za darovite, učeničke skupine, učenje putem interneta…. </vt:lpstr>
      <vt:lpstr>Slide 11</vt:lpstr>
      <vt:lpstr>Slide 12</vt:lpstr>
      <vt:lpstr>Slide 13</vt:lpstr>
      <vt:lpstr>Primjeri – materijali za rad s darovitima</vt:lpstr>
      <vt:lpstr>Praćenje i vrednovanje</vt:lpstr>
      <vt:lpstr>Hvala na pažnji!  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</dc:creator>
  <cp:lastModifiedBy>A</cp:lastModifiedBy>
  <cp:revision>90</cp:revision>
  <dcterms:created xsi:type="dcterms:W3CDTF">2018-01-29T17:15:17Z</dcterms:created>
  <dcterms:modified xsi:type="dcterms:W3CDTF">2018-01-31T23:33:57Z</dcterms:modified>
</cp:coreProperties>
</file>