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  <p:sldId id="266" r:id="rId7"/>
    <p:sldId id="268" r:id="rId8"/>
    <p:sldId id="263" r:id="rId9"/>
    <p:sldId id="269" r:id="rId10"/>
    <p:sldId id="279" r:id="rId11"/>
    <p:sldId id="271" r:id="rId12"/>
    <p:sldId id="257" r:id="rId13"/>
    <p:sldId id="275" r:id="rId14"/>
    <p:sldId id="278" r:id="rId15"/>
    <p:sldId id="281" r:id="rId16"/>
    <p:sldId id="282" r:id="rId17"/>
    <p:sldId id="276" r:id="rId18"/>
    <p:sldId id="280" r:id="rId1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6DE682-B2FD-40F5-845F-A38A85A54695}" type="doc">
      <dgm:prSet loTypeId="urn:microsoft.com/office/officeart/2005/8/layout/radial5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ABAE5F37-CC17-4482-BB98-A0A34B593365}">
      <dgm:prSet phldrT="[Text]" custT="1"/>
      <dgm:spPr/>
      <dgm:t>
        <a:bodyPr/>
        <a:lstStyle/>
        <a:p>
          <a:r>
            <a:rPr lang="hr-HR" sz="2400" b="1" dirty="0" smtClean="0">
              <a:solidFill>
                <a:schemeClr val="tx1"/>
              </a:solidFill>
              <a:latin typeface="Calibri" pitchFamily="34" charset="0"/>
            </a:rPr>
            <a:t>Okruženje za  učenje</a:t>
          </a:r>
          <a:endParaRPr lang="hr-HR" sz="2400" b="1" dirty="0">
            <a:solidFill>
              <a:schemeClr val="tx1"/>
            </a:solidFill>
            <a:latin typeface="Calibri" pitchFamily="34" charset="0"/>
          </a:endParaRPr>
        </a:p>
      </dgm:t>
    </dgm:pt>
    <dgm:pt modelId="{6525CD5F-3EE6-4C4F-A863-CF5C52C2DF3C}" type="parTrans" cxnId="{876AEE41-D4BF-4096-BA15-7C3871F651C3}">
      <dgm:prSet/>
      <dgm:spPr/>
      <dgm:t>
        <a:bodyPr/>
        <a:lstStyle/>
        <a:p>
          <a:endParaRPr lang="hr-HR"/>
        </a:p>
      </dgm:t>
    </dgm:pt>
    <dgm:pt modelId="{B988379D-C21F-43F1-9E12-E4E46DF3F99F}" type="sibTrans" cxnId="{876AEE41-D4BF-4096-BA15-7C3871F651C3}">
      <dgm:prSet/>
      <dgm:spPr/>
      <dgm:t>
        <a:bodyPr/>
        <a:lstStyle/>
        <a:p>
          <a:endParaRPr lang="hr-HR"/>
        </a:p>
      </dgm:t>
    </dgm:pt>
    <dgm:pt modelId="{BAAFD9AC-0822-4CB7-B167-A4A6FF3D4994}">
      <dgm:prSet phldrT="[Text]" phldr="1"/>
      <dgm:spPr/>
      <dgm:t>
        <a:bodyPr/>
        <a:lstStyle/>
        <a:p>
          <a:endParaRPr lang="hr-HR" dirty="0"/>
        </a:p>
      </dgm:t>
    </dgm:pt>
    <dgm:pt modelId="{864503EA-C667-4694-A85C-A2956ED6DE51}" type="parTrans" cxnId="{C90D4E21-2F28-4F41-921E-55A47EB30283}">
      <dgm:prSet/>
      <dgm:spPr/>
      <dgm:t>
        <a:bodyPr/>
        <a:lstStyle/>
        <a:p>
          <a:endParaRPr lang="hr-HR"/>
        </a:p>
      </dgm:t>
    </dgm:pt>
    <dgm:pt modelId="{DB61B398-3F04-494B-92AB-446ACF991057}" type="sibTrans" cxnId="{C90D4E21-2F28-4F41-921E-55A47EB30283}">
      <dgm:prSet/>
      <dgm:spPr/>
      <dgm:t>
        <a:bodyPr/>
        <a:lstStyle/>
        <a:p>
          <a:endParaRPr lang="hr-HR"/>
        </a:p>
      </dgm:t>
    </dgm:pt>
    <dgm:pt modelId="{5A26ED97-D85E-4889-B902-FABF546EB5F6}">
      <dgm:prSet phldrT="[Text]" phldr="1"/>
      <dgm:spPr/>
      <dgm:t>
        <a:bodyPr/>
        <a:lstStyle/>
        <a:p>
          <a:endParaRPr lang="hr-HR" dirty="0"/>
        </a:p>
      </dgm:t>
    </dgm:pt>
    <dgm:pt modelId="{040DA2E1-4051-4300-841A-F7DFFC758350}" type="parTrans" cxnId="{4409D0E9-96CA-4D56-903B-0CA778C1B4C7}">
      <dgm:prSet/>
      <dgm:spPr/>
      <dgm:t>
        <a:bodyPr/>
        <a:lstStyle/>
        <a:p>
          <a:endParaRPr lang="hr-HR"/>
        </a:p>
      </dgm:t>
    </dgm:pt>
    <dgm:pt modelId="{4BC72254-C11B-4647-A209-8F154CF3D53D}" type="sibTrans" cxnId="{4409D0E9-96CA-4D56-903B-0CA778C1B4C7}">
      <dgm:prSet/>
      <dgm:spPr/>
      <dgm:t>
        <a:bodyPr/>
        <a:lstStyle/>
        <a:p>
          <a:endParaRPr lang="hr-HR"/>
        </a:p>
      </dgm:t>
    </dgm:pt>
    <dgm:pt modelId="{DEB84E83-9179-41BA-894E-32A212B6A157}">
      <dgm:prSet phldrT="[Text]" phldr="1"/>
      <dgm:spPr/>
      <dgm:t>
        <a:bodyPr/>
        <a:lstStyle/>
        <a:p>
          <a:endParaRPr lang="hr-HR" dirty="0"/>
        </a:p>
      </dgm:t>
    </dgm:pt>
    <dgm:pt modelId="{CE6941C6-E7D4-4EE2-A9DE-4B93339C9A76}" type="parTrans" cxnId="{2F56A0C7-645B-47FA-949A-16C1F9782707}">
      <dgm:prSet/>
      <dgm:spPr/>
      <dgm:t>
        <a:bodyPr/>
        <a:lstStyle/>
        <a:p>
          <a:endParaRPr lang="hr-HR"/>
        </a:p>
      </dgm:t>
    </dgm:pt>
    <dgm:pt modelId="{0EACE20F-492C-43A0-B1E1-FF5C46B15A08}" type="sibTrans" cxnId="{2F56A0C7-645B-47FA-949A-16C1F9782707}">
      <dgm:prSet/>
      <dgm:spPr/>
      <dgm:t>
        <a:bodyPr/>
        <a:lstStyle/>
        <a:p>
          <a:endParaRPr lang="hr-HR"/>
        </a:p>
      </dgm:t>
    </dgm:pt>
    <dgm:pt modelId="{074B0D14-2BF8-4793-8D7D-8136511731AF}">
      <dgm:prSet/>
      <dgm:spPr/>
      <dgm:t>
        <a:bodyPr/>
        <a:lstStyle/>
        <a:p>
          <a:endParaRPr lang="hr-HR"/>
        </a:p>
      </dgm:t>
    </dgm:pt>
    <dgm:pt modelId="{B34C114F-D275-42F8-A382-63A7EA3BE792}" type="parTrans" cxnId="{061D28E2-1492-4107-9F43-103D3B04E5BA}">
      <dgm:prSet/>
      <dgm:spPr/>
      <dgm:t>
        <a:bodyPr/>
        <a:lstStyle/>
        <a:p>
          <a:endParaRPr lang="hr-HR"/>
        </a:p>
      </dgm:t>
    </dgm:pt>
    <dgm:pt modelId="{845A1DAE-DD01-480D-BB3B-26E0F6A234E8}" type="sibTrans" cxnId="{061D28E2-1492-4107-9F43-103D3B04E5BA}">
      <dgm:prSet/>
      <dgm:spPr/>
      <dgm:t>
        <a:bodyPr/>
        <a:lstStyle/>
        <a:p>
          <a:endParaRPr lang="hr-HR"/>
        </a:p>
      </dgm:t>
    </dgm:pt>
    <dgm:pt modelId="{4DE2F15C-1CB2-4A6B-B648-7EDDCC4301B2}">
      <dgm:prSet/>
      <dgm:spPr/>
      <dgm:t>
        <a:bodyPr/>
        <a:lstStyle/>
        <a:p>
          <a:endParaRPr lang="hr-HR"/>
        </a:p>
      </dgm:t>
    </dgm:pt>
    <dgm:pt modelId="{4DED02CC-EFC0-4360-A8E0-855830FA535B}" type="parTrans" cxnId="{56D40AE1-A39D-475A-B5C5-888141D87AB2}">
      <dgm:prSet/>
      <dgm:spPr/>
      <dgm:t>
        <a:bodyPr/>
        <a:lstStyle/>
        <a:p>
          <a:endParaRPr lang="hr-HR"/>
        </a:p>
      </dgm:t>
    </dgm:pt>
    <dgm:pt modelId="{66742AD4-5B14-4B11-B093-FF8ACB698FA8}" type="sibTrans" cxnId="{56D40AE1-A39D-475A-B5C5-888141D87AB2}">
      <dgm:prSet/>
      <dgm:spPr/>
      <dgm:t>
        <a:bodyPr/>
        <a:lstStyle/>
        <a:p>
          <a:endParaRPr lang="hr-HR"/>
        </a:p>
      </dgm:t>
    </dgm:pt>
    <dgm:pt modelId="{A2F1BB69-F425-4E2B-86A8-67D6C0E835B6}">
      <dgm:prSet phldrT="[Text]" phldr="1"/>
      <dgm:spPr/>
      <dgm:t>
        <a:bodyPr/>
        <a:lstStyle/>
        <a:p>
          <a:endParaRPr lang="hr-HR" dirty="0"/>
        </a:p>
      </dgm:t>
    </dgm:pt>
    <dgm:pt modelId="{A4A11A0A-0616-4D11-B28F-E0789DFB0627}" type="sibTrans" cxnId="{7B000FDD-65EE-4ACA-AAFE-E5FA3FA25F5F}">
      <dgm:prSet/>
      <dgm:spPr/>
      <dgm:t>
        <a:bodyPr/>
        <a:lstStyle/>
        <a:p>
          <a:endParaRPr lang="hr-HR"/>
        </a:p>
      </dgm:t>
    </dgm:pt>
    <dgm:pt modelId="{156EDD8C-1230-4B96-8DE8-80911E550870}" type="parTrans" cxnId="{7B000FDD-65EE-4ACA-AAFE-E5FA3FA25F5F}">
      <dgm:prSet/>
      <dgm:spPr/>
      <dgm:t>
        <a:bodyPr/>
        <a:lstStyle/>
        <a:p>
          <a:endParaRPr lang="hr-HR"/>
        </a:p>
      </dgm:t>
    </dgm:pt>
    <dgm:pt modelId="{2E8A2695-E406-429B-B2BF-CC67CEC9F877}">
      <dgm:prSet/>
      <dgm:spPr/>
      <dgm:t>
        <a:bodyPr/>
        <a:lstStyle/>
        <a:p>
          <a:endParaRPr lang="hr-HR"/>
        </a:p>
      </dgm:t>
    </dgm:pt>
    <dgm:pt modelId="{197E3B9B-4EAC-4F39-83A1-4EF4DF78E68F}" type="parTrans" cxnId="{862E90E5-BB44-4DC1-A58E-CEDD9DFA9228}">
      <dgm:prSet/>
      <dgm:spPr/>
      <dgm:t>
        <a:bodyPr/>
        <a:lstStyle/>
        <a:p>
          <a:endParaRPr lang="hr-HR"/>
        </a:p>
      </dgm:t>
    </dgm:pt>
    <dgm:pt modelId="{E92779F1-8742-4DAA-B77B-197A031E2CE4}" type="sibTrans" cxnId="{862E90E5-BB44-4DC1-A58E-CEDD9DFA9228}">
      <dgm:prSet/>
      <dgm:spPr/>
      <dgm:t>
        <a:bodyPr/>
        <a:lstStyle/>
        <a:p>
          <a:endParaRPr lang="hr-HR"/>
        </a:p>
      </dgm:t>
    </dgm:pt>
    <dgm:pt modelId="{7D4EBD6C-5EC0-4279-A10C-00070A313421}">
      <dgm:prSet/>
      <dgm:spPr/>
      <dgm:t>
        <a:bodyPr/>
        <a:lstStyle/>
        <a:p>
          <a:endParaRPr lang="hr-HR"/>
        </a:p>
      </dgm:t>
    </dgm:pt>
    <dgm:pt modelId="{C5DC0A8D-F1B9-4169-9279-52F46298D2A3}" type="parTrans" cxnId="{C00A6FCF-682A-4380-ACEC-4A858DCF9824}">
      <dgm:prSet/>
      <dgm:spPr/>
      <dgm:t>
        <a:bodyPr/>
        <a:lstStyle/>
        <a:p>
          <a:endParaRPr lang="hr-HR"/>
        </a:p>
      </dgm:t>
    </dgm:pt>
    <dgm:pt modelId="{D45AA5D6-F246-40BF-8BC8-B9396F28B30F}" type="sibTrans" cxnId="{C00A6FCF-682A-4380-ACEC-4A858DCF9824}">
      <dgm:prSet/>
      <dgm:spPr/>
      <dgm:t>
        <a:bodyPr/>
        <a:lstStyle/>
        <a:p>
          <a:endParaRPr lang="hr-HR"/>
        </a:p>
      </dgm:t>
    </dgm:pt>
    <dgm:pt modelId="{BDAB1815-2612-4BC6-BD2C-B44AD7228B13}" type="pres">
      <dgm:prSet presAssocID="{B96DE682-B2FD-40F5-845F-A38A85A5469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82EEEB26-3FE8-456E-BD20-5F8B66C7EF09}" type="pres">
      <dgm:prSet presAssocID="{ABAE5F37-CC17-4482-BB98-A0A34B593365}" presName="centerShape" presStyleLbl="node0" presStyleIdx="0" presStyleCnt="1" custScaleX="228865" custScaleY="144791" custLinFactNeighborX="-367" custLinFactNeighborY="197"/>
      <dgm:spPr/>
      <dgm:t>
        <a:bodyPr/>
        <a:lstStyle/>
        <a:p>
          <a:endParaRPr lang="hr-HR"/>
        </a:p>
      </dgm:t>
    </dgm:pt>
    <dgm:pt modelId="{DAEF4FD2-0D38-43C3-9918-7DE0C39E381F}" type="pres">
      <dgm:prSet presAssocID="{156EDD8C-1230-4B96-8DE8-80911E550870}" presName="parTrans" presStyleLbl="sibTrans2D1" presStyleIdx="0" presStyleCnt="8"/>
      <dgm:spPr/>
      <dgm:t>
        <a:bodyPr/>
        <a:lstStyle/>
        <a:p>
          <a:endParaRPr lang="hr-HR"/>
        </a:p>
      </dgm:t>
    </dgm:pt>
    <dgm:pt modelId="{C6927DFC-1300-42F6-A9E0-C16C70358E72}" type="pres">
      <dgm:prSet presAssocID="{156EDD8C-1230-4B96-8DE8-80911E550870}" presName="connectorText" presStyleLbl="sibTrans2D1" presStyleIdx="0" presStyleCnt="8"/>
      <dgm:spPr/>
      <dgm:t>
        <a:bodyPr/>
        <a:lstStyle/>
        <a:p>
          <a:endParaRPr lang="hr-HR"/>
        </a:p>
      </dgm:t>
    </dgm:pt>
    <dgm:pt modelId="{6DC3AA63-C56B-4AE0-BB3B-FEF36D3A45E5}" type="pres">
      <dgm:prSet presAssocID="{A2F1BB69-F425-4E2B-86A8-67D6C0E835B6}" presName="node" presStyleLbl="node1" presStyleIdx="0" presStyleCnt="8" custScaleX="56528" custScaleY="56072" custRadScaleRad="112129" custRadScaleInc="-117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4104F8BE-B862-462A-9F62-F96A0D3E7A62}" type="pres">
      <dgm:prSet presAssocID="{864503EA-C667-4694-A85C-A2956ED6DE51}" presName="parTrans" presStyleLbl="sibTrans2D1" presStyleIdx="1" presStyleCnt="8"/>
      <dgm:spPr/>
      <dgm:t>
        <a:bodyPr/>
        <a:lstStyle/>
        <a:p>
          <a:endParaRPr lang="hr-HR"/>
        </a:p>
      </dgm:t>
    </dgm:pt>
    <dgm:pt modelId="{48F25660-DA7F-4F64-8980-30037F720495}" type="pres">
      <dgm:prSet presAssocID="{864503EA-C667-4694-A85C-A2956ED6DE51}" presName="connectorText" presStyleLbl="sibTrans2D1" presStyleIdx="1" presStyleCnt="8"/>
      <dgm:spPr/>
      <dgm:t>
        <a:bodyPr/>
        <a:lstStyle/>
        <a:p>
          <a:endParaRPr lang="hr-HR"/>
        </a:p>
      </dgm:t>
    </dgm:pt>
    <dgm:pt modelId="{4870540C-3599-49FB-BE00-B4A849B2D1B1}" type="pres">
      <dgm:prSet presAssocID="{BAAFD9AC-0822-4CB7-B167-A4A6FF3D4994}" presName="node" presStyleLbl="node1" presStyleIdx="1" presStyleCnt="8" custScaleX="68049" custScaleY="59205" custRadScaleRad="138247" custRadScaleInc="1175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01B8969-9A6B-4539-9197-C9550615271C}" type="pres">
      <dgm:prSet presAssocID="{040DA2E1-4051-4300-841A-F7DFFC758350}" presName="parTrans" presStyleLbl="sibTrans2D1" presStyleIdx="2" presStyleCnt="8"/>
      <dgm:spPr/>
      <dgm:t>
        <a:bodyPr/>
        <a:lstStyle/>
        <a:p>
          <a:endParaRPr lang="hr-HR"/>
        </a:p>
      </dgm:t>
    </dgm:pt>
    <dgm:pt modelId="{F44C5617-2F92-476D-A68F-CBC953B03216}" type="pres">
      <dgm:prSet presAssocID="{040DA2E1-4051-4300-841A-F7DFFC758350}" presName="connectorText" presStyleLbl="sibTrans2D1" presStyleIdx="2" presStyleCnt="8"/>
      <dgm:spPr/>
      <dgm:t>
        <a:bodyPr/>
        <a:lstStyle/>
        <a:p>
          <a:endParaRPr lang="hr-HR"/>
        </a:p>
      </dgm:t>
    </dgm:pt>
    <dgm:pt modelId="{4886DA5F-8F8F-42E2-975A-E11B6A508494}" type="pres">
      <dgm:prSet presAssocID="{5A26ED97-D85E-4889-B902-FABF546EB5F6}" presName="node" presStyleLbl="node1" presStyleIdx="2" presStyleCnt="8" custScaleX="69764" custScaleY="59204" custRadScaleRad="148228" custRadScaleInc="-899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A03F09C-5F1D-4EAD-8FD2-B75DA61C83D1}" type="pres">
      <dgm:prSet presAssocID="{4DED02CC-EFC0-4360-A8E0-855830FA535B}" presName="parTrans" presStyleLbl="sibTrans2D1" presStyleIdx="3" presStyleCnt="8"/>
      <dgm:spPr/>
      <dgm:t>
        <a:bodyPr/>
        <a:lstStyle/>
        <a:p>
          <a:endParaRPr lang="hr-HR"/>
        </a:p>
      </dgm:t>
    </dgm:pt>
    <dgm:pt modelId="{67CECB4E-BCF9-4FB6-A002-62063AF10E69}" type="pres">
      <dgm:prSet presAssocID="{4DED02CC-EFC0-4360-A8E0-855830FA535B}" presName="connectorText" presStyleLbl="sibTrans2D1" presStyleIdx="3" presStyleCnt="8"/>
      <dgm:spPr/>
      <dgm:t>
        <a:bodyPr/>
        <a:lstStyle/>
        <a:p>
          <a:endParaRPr lang="hr-HR"/>
        </a:p>
      </dgm:t>
    </dgm:pt>
    <dgm:pt modelId="{103ABFA0-0B56-4E72-B345-87B4BEDD9DC2}" type="pres">
      <dgm:prSet presAssocID="{4DE2F15C-1CB2-4A6B-B648-7EDDCC4301B2}" presName="node" presStyleLbl="node1" presStyleIdx="3" presStyleCnt="8" custScaleX="94425" custScaleY="64579" custRadScaleRad="129331" custRadScaleInc="-1553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C5A96C7F-760D-4AE6-B1EF-5A248677EDD8}" type="pres">
      <dgm:prSet presAssocID="{CE6941C6-E7D4-4EE2-A9DE-4B93339C9A76}" presName="parTrans" presStyleLbl="sibTrans2D1" presStyleIdx="4" presStyleCnt="8"/>
      <dgm:spPr/>
      <dgm:t>
        <a:bodyPr/>
        <a:lstStyle/>
        <a:p>
          <a:endParaRPr lang="hr-HR"/>
        </a:p>
      </dgm:t>
    </dgm:pt>
    <dgm:pt modelId="{68D3D930-D176-4D37-9DE1-7ABF461F8F46}" type="pres">
      <dgm:prSet presAssocID="{CE6941C6-E7D4-4EE2-A9DE-4B93339C9A76}" presName="connectorText" presStyleLbl="sibTrans2D1" presStyleIdx="4" presStyleCnt="8"/>
      <dgm:spPr/>
      <dgm:t>
        <a:bodyPr/>
        <a:lstStyle/>
        <a:p>
          <a:endParaRPr lang="hr-HR"/>
        </a:p>
      </dgm:t>
    </dgm:pt>
    <dgm:pt modelId="{9A26EDF5-3E61-4424-891A-93332C237020}" type="pres">
      <dgm:prSet presAssocID="{DEB84E83-9179-41BA-894E-32A212B6A157}" presName="node" presStyleLbl="node1" presStyleIdx="4" presStyleCnt="8" custScaleX="60981" custScaleY="67093" custRadScaleRad="166690" custRadScaleInc="1672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9A769E9-FBC6-4098-914A-001657BEF65F}" type="pres">
      <dgm:prSet presAssocID="{B34C114F-D275-42F8-A382-63A7EA3BE792}" presName="parTrans" presStyleLbl="sibTrans2D1" presStyleIdx="5" presStyleCnt="8"/>
      <dgm:spPr/>
      <dgm:t>
        <a:bodyPr/>
        <a:lstStyle/>
        <a:p>
          <a:endParaRPr lang="hr-HR"/>
        </a:p>
      </dgm:t>
    </dgm:pt>
    <dgm:pt modelId="{71AC2BEA-2727-4E6C-917E-FFC35B0B472F}" type="pres">
      <dgm:prSet presAssocID="{B34C114F-D275-42F8-A382-63A7EA3BE792}" presName="connectorText" presStyleLbl="sibTrans2D1" presStyleIdx="5" presStyleCnt="8"/>
      <dgm:spPr/>
      <dgm:t>
        <a:bodyPr/>
        <a:lstStyle/>
        <a:p>
          <a:endParaRPr lang="hr-HR"/>
        </a:p>
      </dgm:t>
    </dgm:pt>
    <dgm:pt modelId="{669E4064-7171-4AD1-BD1C-1312691BC4AE}" type="pres">
      <dgm:prSet presAssocID="{074B0D14-2BF8-4793-8D7D-8136511731AF}" presName="node" presStyleLbl="node1" presStyleIdx="5" presStyleCnt="8" custScaleX="62845" custScaleY="63369" custRadScaleRad="162100" custRadScaleInc="44417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83FC27C8-1C9A-408D-9777-B517C77AB365}" type="pres">
      <dgm:prSet presAssocID="{197E3B9B-4EAC-4F39-83A1-4EF4DF78E68F}" presName="parTrans" presStyleLbl="sibTrans2D1" presStyleIdx="6" presStyleCnt="8"/>
      <dgm:spPr/>
      <dgm:t>
        <a:bodyPr/>
        <a:lstStyle/>
        <a:p>
          <a:endParaRPr lang="hr-HR"/>
        </a:p>
      </dgm:t>
    </dgm:pt>
    <dgm:pt modelId="{2D7633E5-00B6-449C-94DB-13F602DBCD51}" type="pres">
      <dgm:prSet presAssocID="{197E3B9B-4EAC-4F39-83A1-4EF4DF78E68F}" presName="connectorText" presStyleLbl="sibTrans2D1" presStyleIdx="6" presStyleCnt="8"/>
      <dgm:spPr/>
      <dgm:t>
        <a:bodyPr/>
        <a:lstStyle/>
        <a:p>
          <a:endParaRPr lang="hr-HR"/>
        </a:p>
      </dgm:t>
    </dgm:pt>
    <dgm:pt modelId="{161AA01D-BEAF-49E4-AC87-23AABCA12C15}" type="pres">
      <dgm:prSet presAssocID="{2E8A2695-E406-429B-B2BF-CC67CEC9F877}" presName="node" presStyleLbl="node1" presStyleIdx="6" presStyleCnt="8" custScaleX="67576" custScaleY="52121" custRadScaleRad="142962" custRadScaleInc="2406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6FD30B9-2F56-47C3-953F-1DAB4D00D769}" type="pres">
      <dgm:prSet presAssocID="{C5DC0A8D-F1B9-4169-9279-52F46298D2A3}" presName="parTrans" presStyleLbl="sibTrans2D1" presStyleIdx="7" presStyleCnt="8"/>
      <dgm:spPr/>
      <dgm:t>
        <a:bodyPr/>
        <a:lstStyle/>
        <a:p>
          <a:endParaRPr lang="hr-HR"/>
        </a:p>
      </dgm:t>
    </dgm:pt>
    <dgm:pt modelId="{EA2D5A06-5B5B-4862-B206-9ABDA4E01830}" type="pres">
      <dgm:prSet presAssocID="{C5DC0A8D-F1B9-4169-9279-52F46298D2A3}" presName="connectorText" presStyleLbl="sibTrans2D1" presStyleIdx="7" presStyleCnt="8"/>
      <dgm:spPr/>
      <dgm:t>
        <a:bodyPr/>
        <a:lstStyle/>
        <a:p>
          <a:endParaRPr lang="hr-HR"/>
        </a:p>
      </dgm:t>
    </dgm:pt>
    <dgm:pt modelId="{C1321287-C10B-444A-870A-C9B55BF9DF16}" type="pres">
      <dgm:prSet presAssocID="{7D4EBD6C-5EC0-4279-A10C-00070A313421}" presName="node" presStyleLbl="node1" presStyleIdx="7" presStyleCnt="8" custScaleX="75363" custScaleY="65048" custRadScaleRad="129281" custRadScaleInc="-27191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4409D0E9-96CA-4D56-903B-0CA778C1B4C7}" srcId="{ABAE5F37-CC17-4482-BB98-A0A34B593365}" destId="{5A26ED97-D85E-4889-B902-FABF546EB5F6}" srcOrd="2" destOrd="0" parTransId="{040DA2E1-4051-4300-841A-F7DFFC758350}" sibTransId="{4BC72254-C11B-4647-A209-8F154CF3D53D}"/>
    <dgm:cxn modelId="{0EED8D83-91F7-4E0C-A0D1-20D4B897F707}" type="presOf" srcId="{A2F1BB69-F425-4E2B-86A8-67D6C0E835B6}" destId="{6DC3AA63-C56B-4AE0-BB3B-FEF36D3A45E5}" srcOrd="0" destOrd="0" presId="urn:microsoft.com/office/officeart/2005/8/layout/radial5"/>
    <dgm:cxn modelId="{8640FF06-A5AA-4066-8422-A54B97656AA0}" type="presOf" srcId="{4DED02CC-EFC0-4360-A8E0-855830FA535B}" destId="{67CECB4E-BCF9-4FB6-A002-62063AF10E69}" srcOrd="1" destOrd="0" presId="urn:microsoft.com/office/officeart/2005/8/layout/radial5"/>
    <dgm:cxn modelId="{85F07FC3-AAEA-4580-B294-93C8987D4BB1}" type="presOf" srcId="{B34C114F-D275-42F8-A382-63A7EA3BE792}" destId="{71AC2BEA-2727-4E6C-917E-FFC35B0B472F}" srcOrd="1" destOrd="0" presId="urn:microsoft.com/office/officeart/2005/8/layout/radial5"/>
    <dgm:cxn modelId="{1D0817FF-A10B-41D5-895F-51053444664A}" type="presOf" srcId="{040DA2E1-4051-4300-841A-F7DFFC758350}" destId="{F44C5617-2F92-476D-A68F-CBC953B03216}" srcOrd="1" destOrd="0" presId="urn:microsoft.com/office/officeart/2005/8/layout/radial5"/>
    <dgm:cxn modelId="{72E7F057-3AEA-4AEC-8871-A8AAF686BF7C}" type="presOf" srcId="{197E3B9B-4EAC-4F39-83A1-4EF4DF78E68F}" destId="{83FC27C8-1C9A-408D-9777-B517C77AB365}" srcOrd="0" destOrd="0" presId="urn:microsoft.com/office/officeart/2005/8/layout/radial5"/>
    <dgm:cxn modelId="{31FD8ACC-7EFB-4005-872E-4F3C14EF024F}" type="presOf" srcId="{ABAE5F37-CC17-4482-BB98-A0A34B593365}" destId="{82EEEB26-3FE8-456E-BD20-5F8B66C7EF09}" srcOrd="0" destOrd="0" presId="urn:microsoft.com/office/officeart/2005/8/layout/radial5"/>
    <dgm:cxn modelId="{9B5B74EC-AB7A-47AF-8EEC-C469225E3E90}" type="presOf" srcId="{864503EA-C667-4694-A85C-A2956ED6DE51}" destId="{4104F8BE-B862-462A-9F62-F96A0D3E7A62}" srcOrd="0" destOrd="0" presId="urn:microsoft.com/office/officeart/2005/8/layout/radial5"/>
    <dgm:cxn modelId="{D8A8F815-1014-4402-9EAE-1227E6EF3A63}" type="presOf" srcId="{4DED02CC-EFC0-4360-A8E0-855830FA535B}" destId="{0A03F09C-5F1D-4EAD-8FD2-B75DA61C83D1}" srcOrd="0" destOrd="0" presId="urn:microsoft.com/office/officeart/2005/8/layout/radial5"/>
    <dgm:cxn modelId="{D357E90D-6F48-45FF-8EC8-4D5E188E16EF}" type="presOf" srcId="{7D4EBD6C-5EC0-4279-A10C-00070A313421}" destId="{C1321287-C10B-444A-870A-C9B55BF9DF16}" srcOrd="0" destOrd="0" presId="urn:microsoft.com/office/officeart/2005/8/layout/radial5"/>
    <dgm:cxn modelId="{0BE1942C-543B-4A23-91DF-993440A99163}" type="presOf" srcId="{864503EA-C667-4694-A85C-A2956ED6DE51}" destId="{48F25660-DA7F-4F64-8980-30037F720495}" srcOrd="1" destOrd="0" presId="urn:microsoft.com/office/officeart/2005/8/layout/radial5"/>
    <dgm:cxn modelId="{4B0F3572-007A-49D5-BFED-244C2CC96630}" type="presOf" srcId="{197E3B9B-4EAC-4F39-83A1-4EF4DF78E68F}" destId="{2D7633E5-00B6-449C-94DB-13F602DBCD51}" srcOrd="1" destOrd="0" presId="urn:microsoft.com/office/officeart/2005/8/layout/radial5"/>
    <dgm:cxn modelId="{2C8B47ED-9D4B-4ACC-B4E4-A18554777D32}" type="presOf" srcId="{B34C114F-D275-42F8-A382-63A7EA3BE792}" destId="{19A769E9-FBC6-4098-914A-001657BEF65F}" srcOrd="0" destOrd="0" presId="urn:microsoft.com/office/officeart/2005/8/layout/radial5"/>
    <dgm:cxn modelId="{767CE711-7DAA-46C0-BDCE-7D8BC8230BBD}" type="presOf" srcId="{BAAFD9AC-0822-4CB7-B167-A4A6FF3D4994}" destId="{4870540C-3599-49FB-BE00-B4A849B2D1B1}" srcOrd="0" destOrd="0" presId="urn:microsoft.com/office/officeart/2005/8/layout/radial5"/>
    <dgm:cxn modelId="{876AEE41-D4BF-4096-BA15-7C3871F651C3}" srcId="{B96DE682-B2FD-40F5-845F-A38A85A54695}" destId="{ABAE5F37-CC17-4482-BB98-A0A34B593365}" srcOrd="0" destOrd="0" parTransId="{6525CD5F-3EE6-4C4F-A863-CF5C52C2DF3C}" sibTransId="{B988379D-C21F-43F1-9E12-E4E46DF3F99F}"/>
    <dgm:cxn modelId="{67336E66-7FDC-49B2-83CF-6566BD4440C1}" type="presOf" srcId="{074B0D14-2BF8-4793-8D7D-8136511731AF}" destId="{669E4064-7171-4AD1-BD1C-1312691BC4AE}" srcOrd="0" destOrd="0" presId="urn:microsoft.com/office/officeart/2005/8/layout/radial5"/>
    <dgm:cxn modelId="{BA16ED9F-2B36-4D4E-A8DC-336E62BAF3CF}" type="presOf" srcId="{CE6941C6-E7D4-4EE2-A9DE-4B93339C9A76}" destId="{68D3D930-D176-4D37-9DE1-7ABF461F8F46}" srcOrd="1" destOrd="0" presId="urn:microsoft.com/office/officeart/2005/8/layout/radial5"/>
    <dgm:cxn modelId="{7B000FDD-65EE-4ACA-AAFE-E5FA3FA25F5F}" srcId="{ABAE5F37-CC17-4482-BB98-A0A34B593365}" destId="{A2F1BB69-F425-4E2B-86A8-67D6C0E835B6}" srcOrd="0" destOrd="0" parTransId="{156EDD8C-1230-4B96-8DE8-80911E550870}" sibTransId="{A4A11A0A-0616-4D11-B28F-E0789DFB0627}"/>
    <dgm:cxn modelId="{2F56A0C7-645B-47FA-949A-16C1F9782707}" srcId="{ABAE5F37-CC17-4482-BB98-A0A34B593365}" destId="{DEB84E83-9179-41BA-894E-32A212B6A157}" srcOrd="4" destOrd="0" parTransId="{CE6941C6-E7D4-4EE2-A9DE-4B93339C9A76}" sibTransId="{0EACE20F-492C-43A0-B1E1-FF5C46B15A08}"/>
    <dgm:cxn modelId="{863A3A27-8DA5-4815-84AE-93ABC317C821}" type="presOf" srcId="{C5DC0A8D-F1B9-4169-9279-52F46298D2A3}" destId="{56FD30B9-2F56-47C3-953F-1DAB4D00D769}" srcOrd="0" destOrd="0" presId="urn:microsoft.com/office/officeart/2005/8/layout/radial5"/>
    <dgm:cxn modelId="{AA2F5495-60AC-42A1-A33F-F11B64A419D8}" type="presOf" srcId="{C5DC0A8D-F1B9-4169-9279-52F46298D2A3}" destId="{EA2D5A06-5B5B-4862-B206-9ABDA4E01830}" srcOrd="1" destOrd="0" presId="urn:microsoft.com/office/officeart/2005/8/layout/radial5"/>
    <dgm:cxn modelId="{D6EDB50C-1B4A-4143-9C87-19373E6CD614}" type="presOf" srcId="{156EDD8C-1230-4B96-8DE8-80911E550870}" destId="{DAEF4FD2-0D38-43C3-9918-7DE0C39E381F}" srcOrd="0" destOrd="0" presId="urn:microsoft.com/office/officeart/2005/8/layout/radial5"/>
    <dgm:cxn modelId="{56D40AE1-A39D-475A-B5C5-888141D87AB2}" srcId="{ABAE5F37-CC17-4482-BB98-A0A34B593365}" destId="{4DE2F15C-1CB2-4A6B-B648-7EDDCC4301B2}" srcOrd="3" destOrd="0" parTransId="{4DED02CC-EFC0-4360-A8E0-855830FA535B}" sibTransId="{66742AD4-5B14-4B11-B093-FF8ACB698FA8}"/>
    <dgm:cxn modelId="{0673279C-4BED-4882-8118-1E9E933E2DA5}" type="presOf" srcId="{B96DE682-B2FD-40F5-845F-A38A85A54695}" destId="{BDAB1815-2612-4BC6-BD2C-B44AD7228B13}" srcOrd="0" destOrd="0" presId="urn:microsoft.com/office/officeart/2005/8/layout/radial5"/>
    <dgm:cxn modelId="{3CDC8293-ECAA-43C2-B791-B3246DFC722B}" type="presOf" srcId="{2E8A2695-E406-429B-B2BF-CC67CEC9F877}" destId="{161AA01D-BEAF-49E4-AC87-23AABCA12C15}" srcOrd="0" destOrd="0" presId="urn:microsoft.com/office/officeart/2005/8/layout/radial5"/>
    <dgm:cxn modelId="{7749489F-8E08-48E3-B816-8A0A432F64D4}" type="presOf" srcId="{CE6941C6-E7D4-4EE2-A9DE-4B93339C9A76}" destId="{C5A96C7F-760D-4AE6-B1EF-5A248677EDD8}" srcOrd="0" destOrd="0" presId="urn:microsoft.com/office/officeart/2005/8/layout/radial5"/>
    <dgm:cxn modelId="{4DD1A6C6-D4B2-43FF-97F1-3AB7234FA73B}" type="presOf" srcId="{4DE2F15C-1CB2-4A6B-B648-7EDDCC4301B2}" destId="{103ABFA0-0B56-4E72-B345-87B4BEDD9DC2}" srcOrd="0" destOrd="0" presId="urn:microsoft.com/office/officeart/2005/8/layout/radial5"/>
    <dgm:cxn modelId="{B29540A9-0A54-4D50-B8DF-515B29B9E41B}" type="presOf" srcId="{5A26ED97-D85E-4889-B902-FABF546EB5F6}" destId="{4886DA5F-8F8F-42E2-975A-E11B6A508494}" srcOrd="0" destOrd="0" presId="urn:microsoft.com/office/officeart/2005/8/layout/radial5"/>
    <dgm:cxn modelId="{B0CBB7C3-92CB-4156-8521-4B61662DA44E}" type="presOf" srcId="{156EDD8C-1230-4B96-8DE8-80911E550870}" destId="{C6927DFC-1300-42F6-A9E0-C16C70358E72}" srcOrd="1" destOrd="0" presId="urn:microsoft.com/office/officeart/2005/8/layout/radial5"/>
    <dgm:cxn modelId="{061D28E2-1492-4107-9F43-103D3B04E5BA}" srcId="{ABAE5F37-CC17-4482-BB98-A0A34B593365}" destId="{074B0D14-2BF8-4793-8D7D-8136511731AF}" srcOrd="5" destOrd="0" parTransId="{B34C114F-D275-42F8-A382-63A7EA3BE792}" sibTransId="{845A1DAE-DD01-480D-BB3B-26E0F6A234E8}"/>
    <dgm:cxn modelId="{369CADA2-1CAE-4A79-8C78-504063589A75}" type="presOf" srcId="{DEB84E83-9179-41BA-894E-32A212B6A157}" destId="{9A26EDF5-3E61-4424-891A-93332C237020}" srcOrd="0" destOrd="0" presId="urn:microsoft.com/office/officeart/2005/8/layout/radial5"/>
    <dgm:cxn modelId="{C90D4E21-2F28-4F41-921E-55A47EB30283}" srcId="{ABAE5F37-CC17-4482-BB98-A0A34B593365}" destId="{BAAFD9AC-0822-4CB7-B167-A4A6FF3D4994}" srcOrd="1" destOrd="0" parTransId="{864503EA-C667-4694-A85C-A2956ED6DE51}" sibTransId="{DB61B398-3F04-494B-92AB-446ACF991057}"/>
    <dgm:cxn modelId="{FDCFEF21-CF53-44F3-81F9-00D989C34C07}" type="presOf" srcId="{040DA2E1-4051-4300-841A-F7DFFC758350}" destId="{801B8969-9A6B-4539-9197-C9550615271C}" srcOrd="0" destOrd="0" presId="urn:microsoft.com/office/officeart/2005/8/layout/radial5"/>
    <dgm:cxn modelId="{862E90E5-BB44-4DC1-A58E-CEDD9DFA9228}" srcId="{ABAE5F37-CC17-4482-BB98-A0A34B593365}" destId="{2E8A2695-E406-429B-B2BF-CC67CEC9F877}" srcOrd="6" destOrd="0" parTransId="{197E3B9B-4EAC-4F39-83A1-4EF4DF78E68F}" sibTransId="{E92779F1-8742-4DAA-B77B-197A031E2CE4}"/>
    <dgm:cxn modelId="{C00A6FCF-682A-4380-ACEC-4A858DCF9824}" srcId="{ABAE5F37-CC17-4482-BB98-A0A34B593365}" destId="{7D4EBD6C-5EC0-4279-A10C-00070A313421}" srcOrd="7" destOrd="0" parTransId="{C5DC0A8D-F1B9-4169-9279-52F46298D2A3}" sibTransId="{D45AA5D6-F246-40BF-8BC8-B9396F28B30F}"/>
    <dgm:cxn modelId="{45BD474C-49F6-48FC-A209-780A0C0572F7}" type="presParOf" srcId="{BDAB1815-2612-4BC6-BD2C-B44AD7228B13}" destId="{82EEEB26-3FE8-456E-BD20-5F8B66C7EF09}" srcOrd="0" destOrd="0" presId="urn:microsoft.com/office/officeart/2005/8/layout/radial5"/>
    <dgm:cxn modelId="{E117601D-580F-4D32-9E5C-B2B94ECA6167}" type="presParOf" srcId="{BDAB1815-2612-4BC6-BD2C-B44AD7228B13}" destId="{DAEF4FD2-0D38-43C3-9918-7DE0C39E381F}" srcOrd="1" destOrd="0" presId="urn:microsoft.com/office/officeart/2005/8/layout/radial5"/>
    <dgm:cxn modelId="{655B0A28-5B42-4F31-B50F-9F4383EB7861}" type="presParOf" srcId="{DAEF4FD2-0D38-43C3-9918-7DE0C39E381F}" destId="{C6927DFC-1300-42F6-A9E0-C16C70358E72}" srcOrd="0" destOrd="0" presId="urn:microsoft.com/office/officeart/2005/8/layout/radial5"/>
    <dgm:cxn modelId="{9903A57A-EBA4-4EEB-8DB0-7847B08447A7}" type="presParOf" srcId="{BDAB1815-2612-4BC6-BD2C-B44AD7228B13}" destId="{6DC3AA63-C56B-4AE0-BB3B-FEF36D3A45E5}" srcOrd="2" destOrd="0" presId="urn:microsoft.com/office/officeart/2005/8/layout/radial5"/>
    <dgm:cxn modelId="{EB9C39A8-D4F7-44E7-AFBE-D2A0B375B94A}" type="presParOf" srcId="{BDAB1815-2612-4BC6-BD2C-B44AD7228B13}" destId="{4104F8BE-B862-462A-9F62-F96A0D3E7A62}" srcOrd="3" destOrd="0" presId="urn:microsoft.com/office/officeart/2005/8/layout/radial5"/>
    <dgm:cxn modelId="{E65CA74A-AFF5-4651-B6CF-1BF6394BA39E}" type="presParOf" srcId="{4104F8BE-B862-462A-9F62-F96A0D3E7A62}" destId="{48F25660-DA7F-4F64-8980-30037F720495}" srcOrd="0" destOrd="0" presId="urn:microsoft.com/office/officeart/2005/8/layout/radial5"/>
    <dgm:cxn modelId="{230EB40A-C377-4663-8106-DEDD3010D451}" type="presParOf" srcId="{BDAB1815-2612-4BC6-BD2C-B44AD7228B13}" destId="{4870540C-3599-49FB-BE00-B4A849B2D1B1}" srcOrd="4" destOrd="0" presId="urn:microsoft.com/office/officeart/2005/8/layout/radial5"/>
    <dgm:cxn modelId="{BC9D1044-65A4-4637-86CF-6BADCBC064C1}" type="presParOf" srcId="{BDAB1815-2612-4BC6-BD2C-B44AD7228B13}" destId="{801B8969-9A6B-4539-9197-C9550615271C}" srcOrd="5" destOrd="0" presId="urn:microsoft.com/office/officeart/2005/8/layout/radial5"/>
    <dgm:cxn modelId="{95F4611D-15B3-4DFC-B49E-64065BF472B8}" type="presParOf" srcId="{801B8969-9A6B-4539-9197-C9550615271C}" destId="{F44C5617-2F92-476D-A68F-CBC953B03216}" srcOrd="0" destOrd="0" presId="urn:microsoft.com/office/officeart/2005/8/layout/radial5"/>
    <dgm:cxn modelId="{F6E5D5AF-C561-4B33-9E6E-CA0F059FDAEC}" type="presParOf" srcId="{BDAB1815-2612-4BC6-BD2C-B44AD7228B13}" destId="{4886DA5F-8F8F-42E2-975A-E11B6A508494}" srcOrd="6" destOrd="0" presId="urn:microsoft.com/office/officeart/2005/8/layout/radial5"/>
    <dgm:cxn modelId="{80378393-4D68-437F-B0E9-EC89C312B8EC}" type="presParOf" srcId="{BDAB1815-2612-4BC6-BD2C-B44AD7228B13}" destId="{0A03F09C-5F1D-4EAD-8FD2-B75DA61C83D1}" srcOrd="7" destOrd="0" presId="urn:microsoft.com/office/officeart/2005/8/layout/radial5"/>
    <dgm:cxn modelId="{3C83B768-214D-4EA5-BC9B-010FE10897B2}" type="presParOf" srcId="{0A03F09C-5F1D-4EAD-8FD2-B75DA61C83D1}" destId="{67CECB4E-BCF9-4FB6-A002-62063AF10E69}" srcOrd="0" destOrd="0" presId="urn:microsoft.com/office/officeart/2005/8/layout/radial5"/>
    <dgm:cxn modelId="{CD1A967C-0617-43E9-83A6-7BF34A7A995F}" type="presParOf" srcId="{BDAB1815-2612-4BC6-BD2C-B44AD7228B13}" destId="{103ABFA0-0B56-4E72-B345-87B4BEDD9DC2}" srcOrd="8" destOrd="0" presId="urn:microsoft.com/office/officeart/2005/8/layout/radial5"/>
    <dgm:cxn modelId="{144D66AB-C6BB-4E4D-BAD2-AF58D7ADC252}" type="presParOf" srcId="{BDAB1815-2612-4BC6-BD2C-B44AD7228B13}" destId="{C5A96C7F-760D-4AE6-B1EF-5A248677EDD8}" srcOrd="9" destOrd="0" presId="urn:microsoft.com/office/officeart/2005/8/layout/radial5"/>
    <dgm:cxn modelId="{8D628042-5AAB-430C-B8F7-AC674A62C679}" type="presParOf" srcId="{C5A96C7F-760D-4AE6-B1EF-5A248677EDD8}" destId="{68D3D930-D176-4D37-9DE1-7ABF461F8F46}" srcOrd="0" destOrd="0" presId="urn:microsoft.com/office/officeart/2005/8/layout/radial5"/>
    <dgm:cxn modelId="{67A1B16F-4EE9-4004-8F82-137F719FB500}" type="presParOf" srcId="{BDAB1815-2612-4BC6-BD2C-B44AD7228B13}" destId="{9A26EDF5-3E61-4424-891A-93332C237020}" srcOrd="10" destOrd="0" presId="urn:microsoft.com/office/officeart/2005/8/layout/radial5"/>
    <dgm:cxn modelId="{5C7D5947-E50C-4C67-BF08-38989A9AD138}" type="presParOf" srcId="{BDAB1815-2612-4BC6-BD2C-B44AD7228B13}" destId="{19A769E9-FBC6-4098-914A-001657BEF65F}" srcOrd="11" destOrd="0" presId="urn:microsoft.com/office/officeart/2005/8/layout/radial5"/>
    <dgm:cxn modelId="{956797B8-81FE-4C95-8F5A-DB719F568E0A}" type="presParOf" srcId="{19A769E9-FBC6-4098-914A-001657BEF65F}" destId="{71AC2BEA-2727-4E6C-917E-FFC35B0B472F}" srcOrd="0" destOrd="0" presId="urn:microsoft.com/office/officeart/2005/8/layout/radial5"/>
    <dgm:cxn modelId="{CA54916E-08B7-4460-93CA-FF6090AA7F2F}" type="presParOf" srcId="{BDAB1815-2612-4BC6-BD2C-B44AD7228B13}" destId="{669E4064-7171-4AD1-BD1C-1312691BC4AE}" srcOrd="12" destOrd="0" presId="urn:microsoft.com/office/officeart/2005/8/layout/radial5"/>
    <dgm:cxn modelId="{693753E8-89EA-4F9D-8037-1F337A333DED}" type="presParOf" srcId="{BDAB1815-2612-4BC6-BD2C-B44AD7228B13}" destId="{83FC27C8-1C9A-408D-9777-B517C77AB365}" srcOrd="13" destOrd="0" presId="urn:microsoft.com/office/officeart/2005/8/layout/radial5"/>
    <dgm:cxn modelId="{874B003A-BA49-4E91-BA49-F7AF5460ABB2}" type="presParOf" srcId="{83FC27C8-1C9A-408D-9777-B517C77AB365}" destId="{2D7633E5-00B6-449C-94DB-13F602DBCD51}" srcOrd="0" destOrd="0" presId="urn:microsoft.com/office/officeart/2005/8/layout/radial5"/>
    <dgm:cxn modelId="{F1D61E60-0534-4270-B17F-151C4767AB7D}" type="presParOf" srcId="{BDAB1815-2612-4BC6-BD2C-B44AD7228B13}" destId="{161AA01D-BEAF-49E4-AC87-23AABCA12C15}" srcOrd="14" destOrd="0" presId="urn:microsoft.com/office/officeart/2005/8/layout/radial5"/>
    <dgm:cxn modelId="{7C59C1CE-D036-4F4F-BFFB-47B2C1BD39C2}" type="presParOf" srcId="{BDAB1815-2612-4BC6-BD2C-B44AD7228B13}" destId="{56FD30B9-2F56-47C3-953F-1DAB4D00D769}" srcOrd="15" destOrd="0" presId="urn:microsoft.com/office/officeart/2005/8/layout/radial5"/>
    <dgm:cxn modelId="{E042EA61-9E36-494D-9B8C-FE5CB3461587}" type="presParOf" srcId="{56FD30B9-2F56-47C3-953F-1DAB4D00D769}" destId="{EA2D5A06-5B5B-4862-B206-9ABDA4E01830}" srcOrd="0" destOrd="0" presId="urn:microsoft.com/office/officeart/2005/8/layout/radial5"/>
    <dgm:cxn modelId="{E5D34921-1DF8-4955-A7D6-CE46EE265E02}" type="presParOf" srcId="{BDAB1815-2612-4BC6-BD2C-B44AD7228B13}" destId="{C1321287-C10B-444A-870A-C9B55BF9DF16}" srcOrd="16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1DE327-AE00-4AF9-BB1A-F3CDD872E2C0}" type="doc">
      <dgm:prSet loTypeId="urn:microsoft.com/office/officeart/2005/8/layout/radial4" loCatId="relationship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hr-HR"/>
        </a:p>
      </dgm:t>
    </dgm:pt>
    <dgm:pt modelId="{DA106EB1-23C8-4F5F-AD5E-0C4D96937119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hr-HR" dirty="0"/>
        </a:p>
      </dgm:t>
    </dgm:pt>
    <dgm:pt modelId="{14D1C648-2832-4118-B7A3-C19F7D0A5920}" type="parTrans" cxnId="{F8ED3A53-32B8-421A-A69C-799D2558E439}">
      <dgm:prSet/>
      <dgm:spPr/>
      <dgm:t>
        <a:bodyPr/>
        <a:lstStyle/>
        <a:p>
          <a:endParaRPr lang="hr-HR"/>
        </a:p>
      </dgm:t>
    </dgm:pt>
    <dgm:pt modelId="{4072073D-F574-4D4B-B698-9F827C772597}" type="sibTrans" cxnId="{F8ED3A53-32B8-421A-A69C-799D2558E439}">
      <dgm:prSet/>
      <dgm:spPr/>
      <dgm:t>
        <a:bodyPr/>
        <a:lstStyle/>
        <a:p>
          <a:endParaRPr lang="hr-HR"/>
        </a:p>
      </dgm:t>
    </dgm:pt>
    <dgm:pt modelId="{2AF1C9FD-9BF2-4A21-84B9-97C6506D56F4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hr-HR" sz="2200" dirty="0" smtClean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r-HR" sz="2200" dirty="0" smtClean="0">
              <a:solidFill>
                <a:schemeClr val="tx1"/>
              </a:solidFill>
              <a:latin typeface="Calibri" pitchFamily="34" charset="0"/>
            </a:rPr>
            <a:t>simulacije, modeliranje, iskustva stvarnoga života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200" dirty="0"/>
        </a:p>
      </dgm:t>
    </dgm:pt>
    <dgm:pt modelId="{FFC0C31B-ED54-4D53-927F-5D62E6D2BD32}" type="parTrans" cxnId="{B90EF6A7-5A3F-4330-9D0C-7CB603316492}">
      <dgm:prSet/>
      <dgm:spPr/>
      <dgm:t>
        <a:bodyPr/>
        <a:lstStyle/>
        <a:p>
          <a:endParaRPr lang="hr-HR"/>
        </a:p>
      </dgm:t>
    </dgm:pt>
    <dgm:pt modelId="{45EAEE92-116E-4878-9C33-365991DA57AE}" type="sibTrans" cxnId="{B90EF6A7-5A3F-4330-9D0C-7CB603316492}">
      <dgm:prSet/>
      <dgm:spPr/>
      <dgm:t>
        <a:bodyPr/>
        <a:lstStyle/>
        <a:p>
          <a:endParaRPr lang="hr-HR"/>
        </a:p>
      </dgm:t>
    </dgm:pt>
    <dgm:pt modelId="{8167E930-43FB-4A9E-847B-1CD076BBE263}">
      <dgm:prSet phldrT="[Text]" custT="1"/>
      <dgm:spPr/>
      <dgm:t>
        <a:bodyPr/>
        <a:lstStyle/>
        <a:p>
          <a:r>
            <a:rPr lang="hr-HR" sz="2200" dirty="0" smtClean="0">
              <a:solidFill>
                <a:schemeClr val="tx1"/>
              </a:solidFill>
              <a:latin typeface="Calibri" pitchFamily="34" charset="0"/>
            </a:rPr>
            <a:t>suradnja, individualna interakcija </a:t>
          </a:r>
          <a:endParaRPr lang="hr-HR" sz="2200" dirty="0">
            <a:solidFill>
              <a:schemeClr val="tx1"/>
            </a:solidFill>
            <a:latin typeface="Calibri" pitchFamily="34" charset="0"/>
          </a:endParaRPr>
        </a:p>
      </dgm:t>
    </dgm:pt>
    <dgm:pt modelId="{DD67D3EB-18CF-4CD2-A31B-9DBB6A063C33}" type="parTrans" cxnId="{B7307CF2-514D-468B-94FF-707B3C295FBC}">
      <dgm:prSet/>
      <dgm:spPr/>
      <dgm:t>
        <a:bodyPr/>
        <a:lstStyle/>
        <a:p>
          <a:endParaRPr lang="hr-HR"/>
        </a:p>
      </dgm:t>
    </dgm:pt>
    <dgm:pt modelId="{0579AC4D-1FB9-41D0-B6BA-4CF559DBD920}" type="sibTrans" cxnId="{B7307CF2-514D-468B-94FF-707B3C295FBC}">
      <dgm:prSet/>
      <dgm:spPr/>
      <dgm:t>
        <a:bodyPr/>
        <a:lstStyle/>
        <a:p>
          <a:endParaRPr lang="hr-HR"/>
        </a:p>
      </dgm:t>
    </dgm:pt>
    <dgm:pt modelId="{63AD0BBA-E0B3-409D-8CDD-F525671CFE2F}">
      <dgm:prSet phldrT="[Text]" custT="1"/>
      <dgm:spPr/>
      <dgm:t>
        <a:bodyPr/>
        <a:lstStyle/>
        <a:p>
          <a:r>
            <a:rPr lang="hr-HR" sz="2200" dirty="0" smtClean="0">
              <a:solidFill>
                <a:schemeClr val="tx1"/>
              </a:solidFill>
              <a:latin typeface="Calibri" pitchFamily="34" charset="0"/>
            </a:rPr>
            <a:t>digitalne tehnologije</a:t>
          </a:r>
          <a:endParaRPr lang="hr-HR" sz="2200" dirty="0">
            <a:solidFill>
              <a:schemeClr val="tx1"/>
            </a:solidFill>
            <a:latin typeface="Calibri" pitchFamily="34" charset="0"/>
          </a:endParaRPr>
        </a:p>
      </dgm:t>
    </dgm:pt>
    <dgm:pt modelId="{03E887D6-40E2-4A19-926D-04E911E715F9}" type="parTrans" cxnId="{46F92D7B-9BDC-4EE3-BC3F-5D7E775718F6}">
      <dgm:prSet/>
      <dgm:spPr/>
      <dgm:t>
        <a:bodyPr/>
        <a:lstStyle/>
        <a:p>
          <a:endParaRPr lang="hr-HR"/>
        </a:p>
      </dgm:t>
    </dgm:pt>
    <dgm:pt modelId="{4AC24D5D-A8D3-44DC-800D-C15374608487}" type="sibTrans" cxnId="{46F92D7B-9BDC-4EE3-BC3F-5D7E775718F6}">
      <dgm:prSet/>
      <dgm:spPr/>
      <dgm:t>
        <a:bodyPr/>
        <a:lstStyle/>
        <a:p>
          <a:endParaRPr lang="hr-HR"/>
        </a:p>
      </dgm:t>
    </dgm:pt>
    <dgm:pt modelId="{BE494607-E1D2-4208-9322-DC480CEDADA2}">
      <dgm:prSet custT="1"/>
      <dgm:spPr/>
      <dgm:t>
        <a:bodyPr/>
        <a:lstStyle/>
        <a:p>
          <a:r>
            <a:rPr lang="hr-HR" sz="2200" dirty="0" smtClean="0">
              <a:solidFill>
                <a:schemeClr val="tx1"/>
              </a:solidFill>
              <a:latin typeface="Calibri" pitchFamily="34" charset="0"/>
            </a:rPr>
            <a:t> psihološki, kognitivni, socijalni i emocionalni aspekti učenja</a:t>
          </a:r>
          <a:endParaRPr lang="hr-HR" sz="2200" dirty="0">
            <a:solidFill>
              <a:schemeClr val="tx1"/>
            </a:solidFill>
            <a:latin typeface="Calibri" pitchFamily="34" charset="0"/>
          </a:endParaRPr>
        </a:p>
      </dgm:t>
    </dgm:pt>
    <dgm:pt modelId="{B201B072-82F1-4620-A586-6C4967D2FD74}" type="parTrans" cxnId="{767F04C6-4BFB-493C-8BB9-59DEB70894FF}">
      <dgm:prSet/>
      <dgm:spPr/>
      <dgm:t>
        <a:bodyPr/>
        <a:lstStyle/>
        <a:p>
          <a:endParaRPr lang="hr-HR"/>
        </a:p>
      </dgm:t>
    </dgm:pt>
    <dgm:pt modelId="{286DE99E-094E-4FFE-AE4C-05357D32F1FD}" type="sibTrans" cxnId="{767F04C6-4BFB-493C-8BB9-59DEB70894FF}">
      <dgm:prSet/>
      <dgm:spPr/>
      <dgm:t>
        <a:bodyPr/>
        <a:lstStyle/>
        <a:p>
          <a:endParaRPr lang="hr-HR"/>
        </a:p>
      </dgm:t>
    </dgm:pt>
    <dgm:pt modelId="{839B9FBB-A3AA-47E9-BEFE-1E7D90B340F3}" type="pres">
      <dgm:prSet presAssocID="{711DE327-AE00-4AF9-BB1A-F3CDD872E2C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C324FA86-64F6-4C94-BC29-7D1FA06A312A}" type="pres">
      <dgm:prSet presAssocID="{DA106EB1-23C8-4F5F-AD5E-0C4D96937119}" presName="centerShape" presStyleLbl="node0" presStyleIdx="0" presStyleCnt="1" custScaleX="101339" custScaleY="94501" custLinFactNeighborX="-892" custLinFactNeighborY="-4362"/>
      <dgm:spPr/>
      <dgm:t>
        <a:bodyPr/>
        <a:lstStyle/>
        <a:p>
          <a:endParaRPr lang="hr-HR"/>
        </a:p>
      </dgm:t>
    </dgm:pt>
    <dgm:pt modelId="{85AF996E-D7CD-4973-88EB-84184C5240D9}" type="pres">
      <dgm:prSet presAssocID="{FFC0C31B-ED54-4D53-927F-5D62E6D2BD32}" presName="parTrans" presStyleLbl="bgSibTrans2D1" presStyleIdx="0" presStyleCnt="4" custAng="249377" custScaleX="101813" custScaleY="62646" custLinFactY="12052" custLinFactNeighborX="-16193" custLinFactNeighborY="100000"/>
      <dgm:spPr/>
      <dgm:t>
        <a:bodyPr/>
        <a:lstStyle/>
        <a:p>
          <a:endParaRPr lang="hr-HR"/>
        </a:p>
      </dgm:t>
    </dgm:pt>
    <dgm:pt modelId="{36336D37-661E-4579-A542-DB79C4B80570}" type="pres">
      <dgm:prSet presAssocID="{2AF1C9FD-9BF2-4A21-84B9-97C6506D56F4}" presName="node" presStyleLbl="node1" presStyleIdx="0" presStyleCnt="4" custScaleX="126313" custScaleY="73956" custRadScaleRad="95651" custRadScaleInc="20145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9796D1D1-75E6-4832-8C50-67C5041ADD0E}" type="pres">
      <dgm:prSet presAssocID="{DD67D3EB-18CF-4CD2-A31B-9DBB6A063C33}" presName="parTrans" presStyleLbl="bgSibTrans2D1" presStyleIdx="1" presStyleCnt="4" custAng="21498899" custScaleX="52742" custScaleY="53514" custLinFactNeighborX="1889" custLinFactNeighborY="38870"/>
      <dgm:spPr/>
      <dgm:t>
        <a:bodyPr/>
        <a:lstStyle/>
        <a:p>
          <a:endParaRPr lang="hr-HR"/>
        </a:p>
      </dgm:t>
    </dgm:pt>
    <dgm:pt modelId="{B8DB08D2-0D3C-455F-9BA1-0C3EBC7B199F}" type="pres">
      <dgm:prSet presAssocID="{8167E930-43FB-4A9E-847B-1CD076BBE263}" presName="node" presStyleLbl="node1" presStyleIdx="1" presStyleCnt="4" custScaleX="147445" custScaleY="78671" custRadScaleRad="99550" custRadScaleInc="56691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215A5DBE-E0D1-46B2-AAFE-2BA588613C51}" type="pres">
      <dgm:prSet presAssocID="{03E887D6-40E2-4A19-926D-04E911E715F9}" presName="parTrans" presStyleLbl="bgSibTrans2D1" presStyleIdx="2" presStyleCnt="4" custAng="20945115" custScaleX="47124" custScaleY="44849" custLinFactNeighborX="-13117" custLinFactNeighborY="4409"/>
      <dgm:spPr/>
      <dgm:t>
        <a:bodyPr/>
        <a:lstStyle/>
        <a:p>
          <a:endParaRPr lang="hr-HR"/>
        </a:p>
      </dgm:t>
    </dgm:pt>
    <dgm:pt modelId="{3F062AA3-32FC-4FFC-B5DB-E371800A110D}" type="pres">
      <dgm:prSet presAssocID="{63AD0BBA-E0B3-409D-8CDD-F525671CFE2F}" presName="node" presStyleLbl="node1" presStyleIdx="2" presStyleCnt="4" custScaleY="56680" custRadScaleRad="119030" custRadScaleInc="60864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A91E772A-41CE-4009-9FF2-75FA48A9F7F5}" type="pres">
      <dgm:prSet presAssocID="{B201B072-82F1-4620-A586-6C4967D2FD74}" presName="parTrans" presStyleLbl="bgSibTrans2D1" presStyleIdx="3" presStyleCnt="4" custScaleX="45226" custScaleY="45539" custLinFactNeighborX="-28748" custLinFactNeighborY="44491"/>
      <dgm:spPr/>
      <dgm:t>
        <a:bodyPr/>
        <a:lstStyle/>
        <a:p>
          <a:endParaRPr lang="hr-HR"/>
        </a:p>
      </dgm:t>
    </dgm:pt>
    <dgm:pt modelId="{014F4C65-5803-4992-AFD2-3384CAB6A275}" type="pres">
      <dgm:prSet presAssocID="{BE494607-E1D2-4208-9322-DC480CEDADA2}" presName="node" presStyleLbl="node1" presStyleIdx="3" presStyleCnt="4" custScaleX="110144" custScaleY="72852" custRadScaleRad="91864" custRadScaleInc="44962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B90EF6A7-5A3F-4330-9D0C-7CB603316492}" srcId="{DA106EB1-23C8-4F5F-AD5E-0C4D96937119}" destId="{2AF1C9FD-9BF2-4A21-84B9-97C6506D56F4}" srcOrd="0" destOrd="0" parTransId="{FFC0C31B-ED54-4D53-927F-5D62E6D2BD32}" sibTransId="{45EAEE92-116E-4878-9C33-365991DA57AE}"/>
    <dgm:cxn modelId="{F8ED3A53-32B8-421A-A69C-799D2558E439}" srcId="{711DE327-AE00-4AF9-BB1A-F3CDD872E2C0}" destId="{DA106EB1-23C8-4F5F-AD5E-0C4D96937119}" srcOrd="0" destOrd="0" parTransId="{14D1C648-2832-4118-B7A3-C19F7D0A5920}" sibTransId="{4072073D-F574-4D4B-B698-9F827C772597}"/>
    <dgm:cxn modelId="{3BDBADDB-8E08-4CEB-8D0E-AFC8B52F1B4A}" type="presOf" srcId="{2AF1C9FD-9BF2-4A21-84B9-97C6506D56F4}" destId="{36336D37-661E-4579-A542-DB79C4B80570}" srcOrd="0" destOrd="0" presId="urn:microsoft.com/office/officeart/2005/8/layout/radial4"/>
    <dgm:cxn modelId="{15A2375B-4234-44A3-8A34-E3DD73EB568D}" type="presOf" srcId="{B201B072-82F1-4620-A586-6C4967D2FD74}" destId="{A91E772A-41CE-4009-9FF2-75FA48A9F7F5}" srcOrd="0" destOrd="0" presId="urn:microsoft.com/office/officeart/2005/8/layout/radial4"/>
    <dgm:cxn modelId="{50DB3B89-9A5E-4F50-972A-4CB9A7B9E464}" type="presOf" srcId="{711DE327-AE00-4AF9-BB1A-F3CDD872E2C0}" destId="{839B9FBB-A3AA-47E9-BEFE-1E7D90B340F3}" srcOrd="0" destOrd="0" presId="urn:microsoft.com/office/officeart/2005/8/layout/radial4"/>
    <dgm:cxn modelId="{8F662CF8-8F34-46B8-B3B3-97057AE50F4D}" type="presOf" srcId="{03E887D6-40E2-4A19-926D-04E911E715F9}" destId="{215A5DBE-E0D1-46B2-AAFE-2BA588613C51}" srcOrd="0" destOrd="0" presId="urn:microsoft.com/office/officeart/2005/8/layout/radial4"/>
    <dgm:cxn modelId="{B7307CF2-514D-468B-94FF-707B3C295FBC}" srcId="{DA106EB1-23C8-4F5F-AD5E-0C4D96937119}" destId="{8167E930-43FB-4A9E-847B-1CD076BBE263}" srcOrd="1" destOrd="0" parTransId="{DD67D3EB-18CF-4CD2-A31B-9DBB6A063C33}" sibTransId="{0579AC4D-1FB9-41D0-B6BA-4CF559DBD920}"/>
    <dgm:cxn modelId="{767F04C6-4BFB-493C-8BB9-59DEB70894FF}" srcId="{DA106EB1-23C8-4F5F-AD5E-0C4D96937119}" destId="{BE494607-E1D2-4208-9322-DC480CEDADA2}" srcOrd="3" destOrd="0" parTransId="{B201B072-82F1-4620-A586-6C4967D2FD74}" sibTransId="{286DE99E-094E-4FFE-AE4C-05357D32F1FD}"/>
    <dgm:cxn modelId="{B976860D-9ADA-4EDF-B0B2-9756FA9BCEEB}" type="presOf" srcId="{8167E930-43FB-4A9E-847B-1CD076BBE263}" destId="{B8DB08D2-0D3C-455F-9BA1-0C3EBC7B199F}" srcOrd="0" destOrd="0" presId="urn:microsoft.com/office/officeart/2005/8/layout/radial4"/>
    <dgm:cxn modelId="{DA736A12-7FB7-47F3-8E15-94B73C1EF0F0}" type="presOf" srcId="{DD67D3EB-18CF-4CD2-A31B-9DBB6A063C33}" destId="{9796D1D1-75E6-4832-8C50-67C5041ADD0E}" srcOrd="0" destOrd="0" presId="urn:microsoft.com/office/officeart/2005/8/layout/radial4"/>
    <dgm:cxn modelId="{42CC461A-5315-4DDF-8E44-4F44BEF2C8B8}" type="presOf" srcId="{63AD0BBA-E0B3-409D-8CDD-F525671CFE2F}" destId="{3F062AA3-32FC-4FFC-B5DB-E371800A110D}" srcOrd="0" destOrd="0" presId="urn:microsoft.com/office/officeart/2005/8/layout/radial4"/>
    <dgm:cxn modelId="{00EB16CD-5F03-4B82-B3F1-E0677B79049A}" type="presOf" srcId="{BE494607-E1D2-4208-9322-DC480CEDADA2}" destId="{014F4C65-5803-4992-AFD2-3384CAB6A275}" srcOrd="0" destOrd="0" presId="urn:microsoft.com/office/officeart/2005/8/layout/radial4"/>
    <dgm:cxn modelId="{C2E114D8-940A-470B-88A0-698F71EABAC8}" type="presOf" srcId="{DA106EB1-23C8-4F5F-AD5E-0C4D96937119}" destId="{C324FA86-64F6-4C94-BC29-7D1FA06A312A}" srcOrd="0" destOrd="0" presId="urn:microsoft.com/office/officeart/2005/8/layout/radial4"/>
    <dgm:cxn modelId="{46F92D7B-9BDC-4EE3-BC3F-5D7E775718F6}" srcId="{DA106EB1-23C8-4F5F-AD5E-0C4D96937119}" destId="{63AD0BBA-E0B3-409D-8CDD-F525671CFE2F}" srcOrd="2" destOrd="0" parTransId="{03E887D6-40E2-4A19-926D-04E911E715F9}" sibTransId="{4AC24D5D-A8D3-44DC-800D-C15374608487}"/>
    <dgm:cxn modelId="{3BCA57BD-4A25-4C89-BF58-F8363E0FC18C}" type="presOf" srcId="{FFC0C31B-ED54-4D53-927F-5D62E6D2BD32}" destId="{85AF996E-D7CD-4973-88EB-84184C5240D9}" srcOrd="0" destOrd="0" presId="urn:microsoft.com/office/officeart/2005/8/layout/radial4"/>
    <dgm:cxn modelId="{E5A9AE31-7602-46D9-8F60-EB95DD5D6EDD}" type="presParOf" srcId="{839B9FBB-A3AA-47E9-BEFE-1E7D90B340F3}" destId="{C324FA86-64F6-4C94-BC29-7D1FA06A312A}" srcOrd="0" destOrd="0" presId="urn:microsoft.com/office/officeart/2005/8/layout/radial4"/>
    <dgm:cxn modelId="{18F92440-FE89-44BA-9BE1-F65FE8D77400}" type="presParOf" srcId="{839B9FBB-A3AA-47E9-BEFE-1E7D90B340F3}" destId="{85AF996E-D7CD-4973-88EB-84184C5240D9}" srcOrd="1" destOrd="0" presId="urn:microsoft.com/office/officeart/2005/8/layout/radial4"/>
    <dgm:cxn modelId="{D28D860A-BAB9-4A39-BA07-264E31CA52D4}" type="presParOf" srcId="{839B9FBB-A3AA-47E9-BEFE-1E7D90B340F3}" destId="{36336D37-661E-4579-A542-DB79C4B80570}" srcOrd="2" destOrd="0" presId="urn:microsoft.com/office/officeart/2005/8/layout/radial4"/>
    <dgm:cxn modelId="{7521BCFE-AF97-4CCE-B81E-FE6833A28FEB}" type="presParOf" srcId="{839B9FBB-A3AA-47E9-BEFE-1E7D90B340F3}" destId="{9796D1D1-75E6-4832-8C50-67C5041ADD0E}" srcOrd="3" destOrd="0" presId="urn:microsoft.com/office/officeart/2005/8/layout/radial4"/>
    <dgm:cxn modelId="{9A6F5F6D-5FBD-4D60-97BC-3E55E675968D}" type="presParOf" srcId="{839B9FBB-A3AA-47E9-BEFE-1E7D90B340F3}" destId="{B8DB08D2-0D3C-455F-9BA1-0C3EBC7B199F}" srcOrd="4" destOrd="0" presId="urn:microsoft.com/office/officeart/2005/8/layout/radial4"/>
    <dgm:cxn modelId="{0B3BDAAE-277F-4972-B2C8-943B02363F79}" type="presParOf" srcId="{839B9FBB-A3AA-47E9-BEFE-1E7D90B340F3}" destId="{215A5DBE-E0D1-46B2-AAFE-2BA588613C51}" srcOrd="5" destOrd="0" presId="urn:microsoft.com/office/officeart/2005/8/layout/radial4"/>
    <dgm:cxn modelId="{CD33FE2B-8862-4173-A6C5-D1F414F28F00}" type="presParOf" srcId="{839B9FBB-A3AA-47E9-BEFE-1E7D90B340F3}" destId="{3F062AA3-32FC-4FFC-B5DB-E371800A110D}" srcOrd="6" destOrd="0" presId="urn:microsoft.com/office/officeart/2005/8/layout/radial4"/>
    <dgm:cxn modelId="{A57C618C-9722-4D29-A2E0-9D03090FAD9C}" type="presParOf" srcId="{839B9FBB-A3AA-47E9-BEFE-1E7D90B340F3}" destId="{A91E772A-41CE-4009-9FF2-75FA48A9F7F5}" srcOrd="7" destOrd="0" presId="urn:microsoft.com/office/officeart/2005/8/layout/radial4"/>
    <dgm:cxn modelId="{51637458-3B7A-4105-B146-2DDF2C177A4C}" type="presParOf" srcId="{839B9FBB-A3AA-47E9-BEFE-1E7D90B340F3}" destId="{014F4C65-5803-4992-AFD2-3384CAB6A275}" srcOrd="8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r-H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13" name="Picture 12" descr="EUREKA-Logo ispravlj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58082" y="285728"/>
            <a:ext cx="1357322" cy="1357322"/>
          </a:xfrm>
          <a:prstGeom prst="rect">
            <a:avLst/>
          </a:prstGeom>
        </p:spPr>
      </p:pic>
      <p:pic>
        <p:nvPicPr>
          <p:cNvPr id="32771" name="Picture 3" descr="Creative Commons licenca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2844" y="6357958"/>
            <a:ext cx="838200" cy="2952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8" name="Picture 7" descr="EUREKA-Logo ispravlj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2396" y="214290"/>
            <a:ext cx="1260344" cy="1260344"/>
          </a:xfrm>
          <a:prstGeom prst="rect">
            <a:avLst/>
          </a:prstGeom>
        </p:spPr>
      </p:pic>
      <p:pic>
        <p:nvPicPr>
          <p:cNvPr id="31746" name="Picture 2" descr="Creative Commons licenca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6357958"/>
            <a:ext cx="838200" cy="2952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5" name="Picture 4" descr="EUREKA-Logo ispravlj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15272" y="214290"/>
            <a:ext cx="1000132" cy="10001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31.1.2018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643866" cy="3929090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 smtClean="0"/>
              <a:t/>
            </a:r>
            <a:br>
              <a:rPr lang="hr-HR" dirty="0" smtClean="0"/>
            </a:br>
            <a:r>
              <a:rPr lang="hr-HR" sz="3200" dirty="0" smtClean="0"/>
              <a:t/>
            </a:r>
            <a:br>
              <a:rPr lang="hr-HR" sz="3200" dirty="0" smtClean="0"/>
            </a:br>
            <a:r>
              <a:rPr lang="hr-HR" sz="3200" dirty="0" smtClean="0"/>
              <a:t>RADIONICA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Talentirani </a:t>
            </a:r>
            <a:r>
              <a:rPr lang="hr-HR" dirty="0" smtClean="0"/>
              <a:t>učenici u </a:t>
            </a:r>
            <a:r>
              <a:rPr lang="hr-HR" dirty="0" err="1" smtClean="0"/>
              <a:t>multimodalnom</a:t>
            </a:r>
            <a:r>
              <a:rPr lang="hr-HR" dirty="0" smtClean="0"/>
              <a:t> </a:t>
            </a:r>
            <a:r>
              <a:rPr lang="hr-HR" dirty="0" smtClean="0"/>
              <a:t>okruženju</a:t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sz="1200" b="0" dirty="0" smtClean="0"/>
              <a:t>Senka </a:t>
            </a:r>
            <a:r>
              <a:rPr lang="hr-HR" sz="1200" b="0" dirty="0" err="1" smtClean="0"/>
              <a:t>Gazibara</a:t>
            </a:r>
            <a:r>
              <a:rPr lang="hr-HR" sz="1200" b="0" dirty="0" smtClean="0"/>
              <a:t/>
            </a:r>
            <a:br>
              <a:rPr lang="hr-HR" sz="1200" b="0" dirty="0" smtClean="0"/>
            </a:br>
            <a:r>
              <a:rPr lang="hr-HR" sz="1200" b="0" dirty="0" smtClean="0"/>
              <a:t>Odsjek za pedagogiju, Filozofski fakultet Osijek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428604"/>
          <a:ext cx="822960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r-HR" sz="2400" u="sng" dirty="0" smtClean="0">
                <a:latin typeface="Calibri" pitchFamily="34" charset="0"/>
              </a:rPr>
              <a:t>daroviti učenici  </a:t>
            </a:r>
            <a:r>
              <a:rPr lang="hr-HR" sz="2400" dirty="0" smtClean="0">
                <a:latin typeface="Calibri" pitchFamily="34" charset="0"/>
              </a:rPr>
              <a:t>- pokazuju potencijal za visoka postignuća u više područja</a:t>
            </a:r>
          </a:p>
          <a:p>
            <a:pPr lvl="0"/>
            <a:endParaRPr lang="hr-HR" sz="2400" dirty="0" smtClean="0">
              <a:latin typeface="Calibri" pitchFamily="34" charset="0"/>
            </a:endParaRPr>
          </a:p>
          <a:p>
            <a:pPr lvl="0"/>
            <a:r>
              <a:rPr lang="hr-HR" sz="2400" u="sng" dirty="0" smtClean="0">
                <a:latin typeface="Calibri" pitchFamily="34" charset="0"/>
              </a:rPr>
              <a:t>talentirani učenici</a:t>
            </a:r>
            <a:r>
              <a:rPr lang="hr-HR" sz="2400" dirty="0" smtClean="0">
                <a:latin typeface="Calibri" pitchFamily="34" charset="0"/>
              </a:rPr>
              <a:t> – pokazuju potencijal za visoka postignuća u jednom specifičnom području </a:t>
            </a:r>
            <a:endParaRPr lang="hr-HR" sz="2400" u="sng" dirty="0" smtClean="0">
              <a:latin typeface="Calibri" pitchFamily="34" charset="0"/>
            </a:endParaRPr>
          </a:p>
          <a:p>
            <a:pPr lvl="4">
              <a:buNone/>
            </a:pPr>
            <a:r>
              <a:rPr lang="hr-HR" dirty="0" smtClean="0">
                <a:latin typeface="Calibri" pitchFamily="34" charset="0"/>
              </a:rPr>
              <a:t>					</a:t>
            </a:r>
          </a:p>
          <a:p>
            <a:pPr lvl="4">
              <a:buNone/>
            </a:pPr>
            <a:r>
              <a:rPr lang="hr-HR" dirty="0" smtClean="0">
                <a:latin typeface="Calibri" pitchFamily="34" charset="0"/>
              </a:rPr>
              <a:t>					</a:t>
            </a:r>
            <a:r>
              <a:rPr lang="en-US" dirty="0" smtClean="0">
                <a:latin typeface="Calibri" pitchFamily="34" charset="0"/>
              </a:rPr>
              <a:t>(Gagne, 1985, George, 2005)</a:t>
            </a:r>
            <a:endParaRPr lang="hr-HR" dirty="0" smtClean="0">
              <a:latin typeface="Calibri" pitchFamily="34" charset="0"/>
            </a:endParaRPr>
          </a:p>
          <a:p>
            <a:pPr lvl="4">
              <a:buNone/>
            </a:pPr>
            <a:endParaRPr lang="hr-HR" dirty="0" smtClean="0">
              <a:latin typeface="Calibri" pitchFamily="34" charset="0"/>
            </a:endParaRPr>
          </a:p>
          <a:p>
            <a:pPr lvl="4">
              <a:buNone/>
            </a:pPr>
            <a:endParaRPr lang="hr-HR" sz="2000" dirty="0" smtClean="0">
              <a:latin typeface="Calibri" pitchFamily="34" charset="0"/>
            </a:endParaRPr>
          </a:p>
          <a:p>
            <a:pPr lvl="4">
              <a:buNone/>
            </a:pPr>
            <a:r>
              <a:rPr lang="hr-HR" sz="2000" dirty="0" smtClean="0">
                <a:latin typeface="Calibri" pitchFamily="34" charset="0"/>
              </a:rPr>
              <a:t>razvoj potencijalnih talenata – povezivanje s područjima talenta (pružanje prilika, izvora, poticaji/ohrabrenja u području interesa)</a:t>
            </a:r>
          </a:p>
          <a:p>
            <a:pPr lvl="4">
              <a:buNone/>
            </a:pPr>
            <a:r>
              <a:rPr lang="hr-HR" sz="2000" dirty="0" smtClean="0">
                <a:latin typeface="Calibri" pitchFamily="34" charset="0"/>
              </a:rPr>
              <a:t>izazov nastavnicima – odgovoriti na potrebe učenika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7158" y="2332037"/>
            <a:ext cx="8229600" cy="4525963"/>
          </a:xfrm>
        </p:spPr>
        <p:txBody>
          <a:bodyPr/>
          <a:lstStyle/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20. 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1654164"/>
          </a:xfrm>
        </p:spPr>
        <p:txBody>
          <a:bodyPr>
            <a:normAutofit/>
          </a:bodyPr>
          <a:lstStyle/>
          <a:p>
            <a:r>
              <a:rPr lang="hr-HR" sz="2800" dirty="0" smtClean="0"/>
              <a:t>Upitnik o interesima učenika</a:t>
            </a:r>
            <a:br>
              <a:rPr lang="hr-HR" sz="2800" dirty="0" smtClean="0"/>
            </a:br>
            <a:r>
              <a:rPr lang="hr-HR" sz="2800" dirty="0" smtClean="0"/>
              <a:t/>
            </a:r>
            <a:br>
              <a:rPr lang="hr-HR" sz="2800" dirty="0" smtClean="0"/>
            </a:br>
            <a:r>
              <a:rPr lang="hr-HR" sz="1800" dirty="0" smtClean="0"/>
              <a:t>(</a:t>
            </a:r>
            <a:r>
              <a:rPr lang="hr-HR" sz="1800" dirty="0" err="1" smtClean="0"/>
              <a:t>Winebrenner</a:t>
            </a:r>
            <a:r>
              <a:rPr lang="hr-HR" sz="1800" dirty="0" smtClean="0"/>
              <a:t>, S. (2001). </a:t>
            </a:r>
            <a:r>
              <a:rPr lang="hr-HR" sz="1800" dirty="0" err="1" smtClean="0"/>
              <a:t>Teaching</a:t>
            </a:r>
            <a:r>
              <a:rPr lang="hr-HR" sz="1800" dirty="0" smtClean="0"/>
              <a:t> </a:t>
            </a:r>
            <a:r>
              <a:rPr lang="hr-HR" sz="1800" dirty="0" err="1" smtClean="0"/>
              <a:t>Gifted</a:t>
            </a:r>
            <a:r>
              <a:rPr lang="hr-HR" sz="1800" dirty="0" smtClean="0"/>
              <a:t> </a:t>
            </a:r>
            <a:r>
              <a:rPr lang="hr-HR" sz="1800" dirty="0" err="1" smtClean="0"/>
              <a:t>Kids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Regular</a:t>
            </a:r>
            <a:r>
              <a:rPr lang="hr-HR" sz="1800" dirty="0" smtClean="0"/>
              <a:t> </a:t>
            </a:r>
            <a:r>
              <a:rPr lang="hr-HR" sz="1800" dirty="0" err="1" smtClean="0"/>
              <a:t>Classroom</a:t>
            </a:r>
            <a:r>
              <a:rPr lang="hr-HR" sz="1800" dirty="0" smtClean="0"/>
              <a:t>. </a:t>
            </a:r>
            <a:r>
              <a:rPr lang="hr-HR" sz="1800" dirty="0" err="1" smtClean="0"/>
              <a:t>Minneapolis</a:t>
            </a:r>
            <a:r>
              <a:rPr lang="hr-HR" sz="1800" dirty="0" smtClean="0"/>
              <a:t>: </a:t>
            </a:r>
            <a:r>
              <a:rPr lang="hr-HR" sz="1800" dirty="0" err="1" smtClean="0"/>
              <a:t>Free</a:t>
            </a:r>
            <a:r>
              <a:rPr lang="hr-HR" sz="1800" dirty="0" smtClean="0"/>
              <a:t> </a:t>
            </a:r>
            <a:r>
              <a:rPr lang="hr-HR" sz="1800" dirty="0" err="1" smtClean="0"/>
              <a:t>Spirit</a:t>
            </a:r>
            <a:r>
              <a:rPr lang="hr-HR" sz="1800" dirty="0" smtClean="0"/>
              <a:t> </a:t>
            </a:r>
            <a:r>
              <a:rPr lang="hr-HR" sz="1800" dirty="0" err="1" smtClean="0"/>
              <a:t>Publishing</a:t>
            </a:r>
            <a:r>
              <a:rPr lang="hr-HR" sz="1800" dirty="0" smtClean="0"/>
              <a:t> </a:t>
            </a:r>
            <a:r>
              <a:rPr lang="hr-HR" sz="1800" dirty="0" err="1" smtClean="0"/>
              <a:t>Inc</a:t>
            </a:r>
            <a:r>
              <a:rPr lang="hr-HR" sz="1800" dirty="0" smtClean="0"/>
              <a:t>.</a:t>
            </a:r>
            <a:endParaRPr lang="hr-H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28604"/>
            <a:ext cx="8643966" cy="621510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hr-HR" sz="3400" dirty="0" smtClean="0">
                <a:latin typeface="Calibri" pitchFamily="34" charset="0"/>
              </a:rPr>
              <a:t>razvijajući poticajno okruženje, moguće je pozitivno djelovati na</a:t>
            </a:r>
          </a:p>
          <a:p>
            <a:pPr lvl="0">
              <a:buNone/>
            </a:pPr>
            <a:r>
              <a:rPr lang="hr-HR" sz="3400" dirty="0" smtClean="0">
                <a:latin typeface="Calibri" pitchFamily="34" charset="0"/>
              </a:rPr>
              <a:t>    razvoj motivacije, kreativnosti, što implicira razvoj darovitosti</a:t>
            </a:r>
          </a:p>
          <a:p>
            <a:pPr lvl="0"/>
            <a:endParaRPr lang="hr-HR" sz="3400" dirty="0" smtClean="0">
              <a:latin typeface="Calibri" pitchFamily="34" charset="0"/>
            </a:endParaRPr>
          </a:p>
          <a:p>
            <a:pPr lvl="0"/>
            <a:r>
              <a:rPr lang="hr-HR" sz="3400" dirty="0" smtClean="0">
                <a:latin typeface="Calibri" pitchFamily="34" charset="0"/>
              </a:rPr>
              <a:t>Kada su uvjeti učenja povoljni većina ljudi doseže visoke razine izvrsnosti (</a:t>
            </a:r>
            <a:r>
              <a:rPr lang="hr-HR" sz="3400" dirty="0" err="1" smtClean="0">
                <a:latin typeface="Calibri" pitchFamily="34" charset="0"/>
              </a:rPr>
              <a:t>Bloom</a:t>
            </a:r>
            <a:r>
              <a:rPr lang="hr-HR" sz="3400" dirty="0" smtClean="0">
                <a:latin typeface="Calibri" pitchFamily="34" charset="0"/>
              </a:rPr>
              <a:t>, 1985) = unaprijediti uvjete učenja </a:t>
            </a:r>
          </a:p>
          <a:p>
            <a:pPr lvl="0"/>
            <a:endParaRPr lang="hr-HR" sz="3100" dirty="0" smtClean="0">
              <a:latin typeface="Calibri" pitchFamily="34" charset="0"/>
            </a:endParaRPr>
          </a:p>
          <a:p>
            <a:pPr lvl="0"/>
            <a:r>
              <a:rPr lang="hr-HR" sz="3400" dirty="0" smtClean="0">
                <a:latin typeface="Calibri" pitchFamily="34" charset="0"/>
              </a:rPr>
              <a:t>Idealno okruženje za učenje je usmjereno na učenika, uzima u obzir učeničke interese, doprinose i ideje </a:t>
            </a:r>
          </a:p>
          <a:p>
            <a:pPr lvl="0"/>
            <a:r>
              <a:rPr lang="hr-HR" sz="3400" dirty="0" smtClean="0">
                <a:latin typeface="Calibri" pitchFamily="34" charset="0"/>
              </a:rPr>
              <a:t>Otvorena atmosfera koja ohrabruje prihvaćanje ideja i mišljenja te uključuje kompleksnost i bogatu raznolikost izvora, medija, ideja, metoda i zadataka</a:t>
            </a:r>
          </a:p>
          <a:p>
            <a:pPr lvl="0"/>
            <a:r>
              <a:rPr lang="hr-HR" sz="3400" dirty="0" smtClean="0">
                <a:latin typeface="Calibri" pitchFamily="34" charset="0"/>
              </a:rPr>
              <a:t>Ukoliko se nastavna praksa oslanja samo na </a:t>
            </a:r>
            <a:r>
              <a:rPr lang="hr-HR" sz="3400" dirty="0" smtClean="0">
                <a:solidFill>
                  <a:srgbClr val="FF0000"/>
                </a:solidFill>
                <a:latin typeface="Calibri" pitchFamily="34" charset="0"/>
              </a:rPr>
              <a:t>tradicionalne</a:t>
            </a:r>
            <a:r>
              <a:rPr lang="hr-HR" sz="3400" dirty="0" smtClean="0">
                <a:latin typeface="Calibri" pitchFamily="34" charset="0"/>
              </a:rPr>
              <a:t> udžbenike, radne bilježnice, predavačku nastavu daroviti i talentirani učenici mogu pokazivati </a:t>
            </a:r>
            <a:r>
              <a:rPr lang="hr-HR" sz="3400" dirty="0" smtClean="0">
                <a:solidFill>
                  <a:srgbClr val="FF0000"/>
                </a:solidFill>
                <a:latin typeface="Calibri" pitchFamily="34" charset="0"/>
              </a:rPr>
              <a:t>dosadu </a:t>
            </a:r>
            <a:r>
              <a:rPr lang="hr-HR" sz="3400" dirty="0" smtClean="0">
                <a:latin typeface="Calibri" pitchFamily="34" charset="0"/>
              </a:rPr>
              <a:t>zbog </a:t>
            </a:r>
            <a:r>
              <a:rPr lang="hr-HR" sz="3400" dirty="0" smtClean="0">
                <a:solidFill>
                  <a:srgbClr val="FF0000"/>
                </a:solidFill>
                <a:latin typeface="Calibri" pitchFamily="34" charset="0"/>
              </a:rPr>
              <a:t>nedostatka poticaja i/ili izazova </a:t>
            </a:r>
            <a:r>
              <a:rPr lang="hr-HR" sz="3400" dirty="0" smtClean="0">
                <a:latin typeface="Calibri" pitchFamily="34" charset="0"/>
              </a:rPr>
              <a:t>(</a:t>
            </a:r>
            <a:r>
              <a:rPr lang="hr-HR" sz="3400" dirty="0" err="1" smtClean="0">
                <a:latin typeface="Calibri" pitchFamily="34" charset="0"/>
              </a:rPr>
              <a:t>npr</a:t>
            </a:r>
            <a:r>
              <a:rPr lang="hr-HR" sz="3400" dirty="0" smtClean="0">
                <a:latin typeface="Calibri" pitchFamily="34" charset="0"/>
              </a:rPr>
              <a:t>. odbijaju  rješavati činjenične zadatke, nezainteresirani su, sanjanje, djeluju neorganizirano)</a:t>
            </a:r>
          </a:p>
          <a:p>
            <a:pPr lvl="0">
              <a:buNone/>
            </a:pPr>
            <a:r>
              <a:rPr lang="hr-HR" sz="3400" dirty="0" smtClean="0">
                <a:latin typeface="Calibri" pitchFamily="34" charset="0"/>
              </a:rPr>
              <a:t>							(</a:t>
            </a:r>
            <a:r>
              <a:rPr lang="en-US" sz="3400" dirty="0" smtClean="0">
                <a:latin typeface="Calibri" pitchFamily="34" charset="0"/>
              </a:rPr>
              <a:t>Elliott </a:t>
            </a:r>
            <a:r>
              <a:rPr lang="hr-HR" sz="3400" dirty="0" smtClean="0">
                <a:latin typeface="Calibri" pitchFamily="34" charset="0"/>
              </a:rPr>
              <a:t>i sur.</a:t>
            </a:r>
            <a:r>
              <a:rPr lang="en-US" sz="3400" dirty="0" smtClean="0">
                <a:latin typeface="Calibri" pitchFamily="34" charset="0"/>
              </a:rPr>
              <a:t>, 2013)</a:t>
            </a:r>
            <a:endParaRPr lang="hr-HR" sz="3400" dirty="0" smtClean="0">
              <a:latin typeface="Calibri" pitchFamily="34" charset="0"/>
            </a:endParaRPr>
          </a:p>
          <a:p>
            <a:pPr lvl="0">
              <a:buNone/>
            </a:pPr>
            <a:endParaRPr lang="hr-HR" sz="3100" dirty="0" smtClean="0">
              <a:latin typeface="Calibri" pitchFamily="34" charset="0"/>
            </a:endParaRPr>
          </a:p>
          <a:p>
            <a:pPr lvl="0">
              <a:buNone/>
            </a:pPr>
            <a:endParaRPr lang="hr-HR" sz="2600" dirty="0" smtClean="0">
              <a:latin typeface="Calibri" pitchFamily="34" charset="0"/>
            </a:endParaRPr>
          </a:p>
          <a:p>
            <a:pPr lvl="0" algn="r">
              <a:buNone/>
            </a:pPr>
            <a:r>
              <a:rPr lang="hr-HR" sz="3400" dirty="0" smtClean="0">
                <a:latin typeface="Calibri" pitchFamily="34" charset="0"/>
              </a:rPr>
              <a:t>	Jedno od mogućih rješenja – poticati talent kroz </a:t>
            </a:r>
            <a:r>
              <a:rPr lang="hr-HR" sz="3400" b="1" dirty="0" err="1" smtClean="0">
                <a:latin typeface="Calibri" pitchFamily="34" charset="0"/>
              </a:rPr>
              <a:t>multimodalno</a:t>
            </a:r>
            <a:r>
              <a:rPr lang="hr-HR" sz="3400" b="1" dirty="0" smtClean="0">
                <a:latin typeface="Calibri" pitchFamily="34" charset="0"/>
              </a:rPr>
              <a:t> okruženje za učenje </a:t>
            </a:r>
            <a:r>
              <a:rPr lang="hr-HR" sz="3400" dirty="0" smtClean="0">
                <a:latin typeface="Calibri" pitchFamily="34" charset="0"/>
              </a:rPr>
              <a:t>koje obuhvaća različite načine dolaženja do spoznaje – </a:t>
            </a:r>
            <a:r>
              <a:rPr lang="hr-HR" sz="3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kombinacijom riječi, slika, zvukova, gesti, pokreta i različitih osjetila</a:t>
            </a:r>
          </a:p>
          <a:p>
            <a:pPr lvl="0"/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ea typeface="Calibri"/>
              <a:cs typeface="Times New Roman"/>
            </a:endParaRPr>
          </a:p>
          <a:p>
            <a:pPr marL="0" indent="0" algn="r" eaLnBrk="1" hangingPunct="1">
              <a:buFont typeface="Arial" charset="0"/>
              <a:buNone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marL="0" indent="0" algn="r" eaLnBrk="1" hangingPunct="1">
              <a:buFont typeface="Arial" charset="0"/>
              <a:buNone/>
              <a:defRPr/>
            </a:pPr>
            <a:endParaRPr lang="hr-HR" sz="1800" dirty="0" smtClean="0">
              <a:ea typeface="Calibri"/>
              <a:cs typeface="Times New Roman"/>
            </a:endParaRPr>
          </a:p>
          <a:p>
            <a:pPr marL="0" indent="0" algn="r" eaLnBrk="1" hangingPunct="1">
              <a:buFont typeface="Arial" charset="0"/>
              <a:buNone/>
              <a:defRPr/>
            </a:pP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(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Massaro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, 2012; 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Fadel</a:t>
            </a:r>
            <a:r>
              <a:rPr lang="hr-HR" sz="1600" dirty="0">
                <a:latin typeface="Calibri" pitchFamily="34" charset="0"/>
                <a:ea typeface="Calibri"/>
                <a:cs typeface="Times New Roman"/>
              </a:rPr>
              <a:t>,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 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Lemke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, 2012; 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Jewitt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, 2013; 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Matasić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, </a:t>
            </a:r>
            <a:r>
              <a:rPr lang="hr-HR" sz="1600" dirty="0" err="1" smtClean="0">
                <a:latin typeface="Calibri" pitchFamily="34" charset="0"/>
                <a:ea typeface="Calibri"/>
                <a:cs typeface="Times New Roman"/>
              </a:rPr>
              <a:t>Dumić</a:t>
            </a:r>
            <a:r>
              <a:rPr lang="hr-HR" sz="1600" dirty="0" smtClean="0">
                <a:latin typeface="Calibri" pitchFamily="34" charset="0"/>
                <a:ea typeface="Calibri"/>
                <a:cs typeface="Times New Roman"/>
              </a:rPr>
              <a:t>, 2012)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 smtClean="0">
              <a:cs typeface="Times New Roman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hr-HR" sz="1800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79512" y="500042"/>
          <a:ext cx="8568952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32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Teorijska polazišta</a:t>
            </a:r>
            <a:r>
              <a:rPr lang="hr-HR" sz="3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hr-HR" sz="32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</a:br>
            <a:r>
              <a:rPr lang="hr-HR" sz="18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(</a:t>
            </a:r>
            <a:r>
              <a:rPr lang="hr-HR" sz="1800" dirty="0" err="1" smtClean="0">
                <a:latin typeface="Calibri" pitchFamily="34" charset="0"/>
                <a:ea typeface="Calibri"/>
                <a:cs typeface="Times New Roman"/>
              </a:rPr>
              <a:t>Massaro</a:t>
            </a:r>
            <a:r>
              <a:rPr lang="hr-HR" sz="1800" dirty="0" smtClean="0">
                <a:latin typeface="Calibri" pitchFamily="34" charset="0"/>
                <a:ea typeface="Calibri"/>
                <a:cs typeface="Times New Roman"/>
              </a:rPr>
              <a:t>, 2012; </a:t>
            </a:r>
            <a:r>
              <a:rPr lang="hr-HR" sz="1800" dirty="0" err="1" smtClean="0">
                <a:latin typeface="Calibri" pitchFamily="34" charset="0"/>
                <a:ea typeface="Calibri"/>
                <a:cs typeface="Times New Roman"/>
              </a:rPr>
              <a:t>Mayer</a:t>
            </a:r>
            <a:r>
              <a:rPr lang="hr-HR" sz="1800" dirty="0">
                <a:latin typeface="Calibri" pitchFamily="34" charset="0"/>
                <a:ea typeface="Calibri"/>
                <a:cs typeface="Times New Roman"/>
              </a:rPr>
              <a:t>, </a:t>
            </a:r>
            <a:r>
              <a:rPr lang="hr-HR" sz="1800" dirty="0" smtClean="0">
                <a:latin typeface="Calibri" pitchFamily="34" charset="0"/>
                <a:ea typeface="Calibri"/>
                <a:cs typeface="Times New Roman"/>
              </a:rPr>
              <a:t>2001; </a:t>
            </a:r>
            <a:r>
              <a:rPr lang="hr-HR" sz="1800" dirty="0" err="1" smtClean="0">
                <a:latin typeface="Calibri" pitchFamily="34" charset="0"/>
                <a:ea typeface="Calibri"/>
                <a:cs typeface="Times New Roman"/>
              </a:rPr>
              <a:t>Stiller</a:t>
            </a:r>
            <a:r>
              <a:rPr lang="hr-HR" sz="1800" dirty="0" smtClean="0">
                <a:latin typeface="Calibri" pitchFamily="34" charset="0"/>
                <a:ea typeface="Calibri"/>
                <a:cs typeface="Times New Roman"/>
              </a:rPr>
              <a:t>, 2007; </a:t>
            </a:r>
            <a:r>
              <a:rPr lang="hr-HR" sz="1800" dirty="0" err="1">
                <a:latin typeface="Calibri" pitchFamily="34" charset="0"/>
                <a:ea typeface="Calibri"/>
                <a:cs typeface="Times New Roman"/>
              </a:rPr>
              <a:t>Sweller</a:t>
            </a:r>
            <a:r>
              <a:rPr lang="hr-HR" sz="1800" dirty="0">
                <a:latin typeface="Calibri" pitchFamily="34" charset="0"/>
                <a:ea typeface="Calibri"/>
                <a:cs typeface="Times New Roman"/>
              </a:rPr>
              <a:t>, </a:t>
            </a:r>
            <a:r>
              <a:rPr lang="hr-HR" sz="1800" dirty="0" smtClean="0">
                <a:latin typeface="Calibri" pitchFamily="34" charset="0"/>
                <a:ea typeface="Calibri"/>
                <a:cs typeface="Times New Roman"/>
              </a:rPr>
              <a:t>1991; </a:t>
            </a:r>
            <a:r>
              <a:rPr lang="hr-HR" sz="1800" dirty="0">
                <a:latin typeface="Calibri" pitchFamily="34" charset="0"/>
                <a:ea typeface="Calibri"/>
                <a:cs typeface="Times New Roman"/>
              </a:rPr>
              <a:t>Dale, </a:t>
            </a:r>
            <a:r>
              <a:rPr lang="hr-HR" sz="1800" dirty="0" smtClean="0">
                <a:latin typeface="Calibri" pitchFamily="34" charset="0"/>
                <a:ea typeface="Calibri"/>
                <a:cs typeface="Times New Roman"/>
              </a:rPr>
              <a:t>1946;1954;1969)</a:t>
            </a:r>
            <a:endParaRPr lang="hr-HR" sz="1800" dirty="0">
              <a:solidFill>
                <a:schemeClr val="accent4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9219" name="Picture 11" descr="http://centerononlinelearning.org/wp-content/uploads/2012/05/Richard-Ma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928938"/>
            <a:ext cx="1600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AutoShape 13" descr="Slikovni rezultat za the cognitive load theory john swel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r-HR"/>
          </a:p>
        </p:txBody>
      </p:sp>
      <p:pic>
        <p:nvPicPr>
          <p:cNvPr id="9221" name="Picture 17" descr="http://prodinstres.pbworks.com/w/f/john_swell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2000250"/>
            <a:ext cx="14605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9" descr="http://torontofrenchmontessori.com/new/images/stories/Image/MariaMontessor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071688"/>
            <a:ext cx="16129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21" descr="http://www.uky.edu/~eushe2/images/gardner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2857500"/>
            <a:ext cx="16637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3" descr="https://goalop.files.wordpress.com/2012/05/dale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00" y="1928813"/>
            <a:ext cx="1285875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4313" y="4357688"/>
            <a:ext cx="14287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pedagogija Marije </a:t>
            </a:r>
            <a:r>
              <a:rPr lang="hr-HR" sz="2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Montessori</a:t>
            </a:r>
            <a:endParaRPr lang="hr-HR" sz="20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1625" y="5286375"/>
            <a:ext cx="24288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dirty="0">
                <a:latin typeface="Calibri" pitchFamily="34" charset="0"/>
              </a:rPr>
              <a:t>Richard </a:t>
            </a:r>
            <a:r>
              <a:rPr lang="hr-HR" sz="2000" dirty="0" err="1">
                <a:latin typeface="Calibri" pitchFamily="34" charset="0"/>
              </a:rPr>
              <a:t>Mayer</a:t>
            </a:r>
            <a:r>
              <a:rPr lang="hr-HR" sz="2000" dirty="0">
                <a:latin typeface="Calibri" pitchFamily="34" charset="0"/>
              </a:rPr>
              <a:t> </a:t>
            </a:r>
            <a:r>
              <a:rPr lang="hr-HR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Kognitivna teorija multimedijalnog učenja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29063" y="4143375"/>
            <a:ext cx="150018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dirty="0" err="1">
                <a:latin typeface="Calibri" pitchFamily="34" charset="0"/>
              </a:rPr>
              <a:t>John</a:t>
            </a:r>
            <a:r>
              <a:rPr lang="hr-HR" sz="2000" dirty="0">
                <a:latin typeface="Calibri" pitchFamily="34" charset="0"/>
              </a:rPr>
              <a:t> </a:t>
            </a:r>
            <a:r>
              <a:rPr lang="hr-HR" sz="2000" dirty="0" err="1">
                <a:latin typeface="Calibri" pitchFamily="34" charset="0"/>
              </a:rPr>
              <a:t>Sweller</a:t>
            </a:r>
            <a:endParaRPr lang="hr-HR" sz="2000" dirty="0">
              <a:latin typeface="Calibri" pitchFamily="34" charset="0"/>
            </a:endParaRPr>
          </a:p>
          <a:p>
            <a:pPr algn="ctr">
              <a:defRPr/>
            </a:pPr>
            <a:r>
              <a:rPr lang="hr-HR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Teorija kognitivnog opterećenja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2125" y="5000625"/>
            <a:ext cx="1643063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dirty="0" err="1">
                <a:latin typeface="Calibri" pitchFamily="34" charset="0"/>
              </a:rPr>
              <a:t>Howard</a:t>
            </a:r>
            <a:r>
              <a:rPr lang="hr-HR" sz="2000" dirty="0">
                <a:latin typeface="Calibri" pitchFamily="34" charset="0"/>
              </a:rPr>
              <a:t> </a:t>
            </a:r>
            <a:r>
              <a:rPr lang="hr-HR" sz="2000" dirty="0" err="1">
                <a:latin typeface="Calibri" pitchFamily="34" charset="0"/>
              </a:rPr>
              <a:t>Gardner</a:t>
            </a:r>
            <a:r>
              <a:rPr lang="hr-HR" sz="2000" dirty="0">
                <a:latin typeface="Calibri" pitchFamily="34" charset="0"/>
              </a:rPr>
              <a:t> </a:t>
            </a:r>
            <a:r>
              <a:rPr lang="hr-HR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Teorija višestrukih inteligencija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72375" y="4000500"/>
            <a:ext cx="11430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dirty="0">
                <a:latin typeface="Calibri" pitchFamily="34" charset="0"/>
              </a:rPr>
              <a:t>Edgar Dale</a:t>
            </a:r>
          </a:p>
          <a:p>
            <a:pPr algn="ctr">
              <a:defRPr/>
            </a:pPr>
            <a:r>
              <a:rPr lang="hr-HR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Stožac iskustva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Teorija višestrukih inteligencija (</a:t>
            </a:r>
            <a:r>
              <a:rPr lang="hr-HR" sz="2200" b="1" dirty="0" err="1" smtClean="0">
                <a:latin typeface="Calibri" pitchFamily="34" charset="0"/>
              </a:rPr>
              <a:t>Gardner</a:t>
            </a:r>
            <a:r>
              <a:rPr lang="hr-HR" sz="2200" b="1" dirty="0" smtClean="0">
                <a:latin typeface="Calibri" pitchFamily="34" charset="0"/>
              </a:rPr>
              <a:t>, 1993):</a:t>
            </a:r>
          </a:p>
          <a:p>
            <a:pPr>
              <a:buNone/>
            </a:pP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1</a:t>
            </a:r>
            <a:r>
              <a:rPr lang="hr-HR" sz="2200" b="1" dirty="0" smtClean="0">
                <a:latin typeface="Calibri" pitchFamily="34" charset="0"/>
              </a:rPr>
              <a:t>.</a:t>
            </a:r>
            <a:r>
              <a:rPr lang="hr-HR" sz="2200" dirty="0" smtClean="0">
                <a:latin typeface="Calibri" pitchFamily="34" charset="0"/>
              </a:rPr>
              <a:t> </a:t>
            </a:r>
            <a:r>
              <a:rPr lang="hr-HR" sz="2200" b="1" dirty="0" smtClean="0">
                <a:latin typeface="Calibri" pitchFamily="34" charset="0"/>
              </a:rPr>
              <a:t>Lingvistička</a:t>
            </a: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2. </a:t>
            </a:r>
            <a:r>
              <a:rPr lang="hr-HR" sz="2200" b="1" dirty="0" smtClean="0">
                <a:latin typeface="Calibri" pitchFamily="34" charset="0"/>
              </a:rPr>
              <a:t>Logičko-matematička</a:t>
            </a: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3. </a:t>
            </a:r>
            <a:r>
              <a:rPr lang="hr-HR" sz="2200" b="1" dirty="0" smtClean="0">
                <a:latin typeface="Calibri" pitchFamily="34" charset="0"/>
              </a:rPr>
              <a:t>Prostorna</a:t>
            </a: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4. </a:t>
            </a:r>
            <a:r>
              <a:rPr lang="hr-HR" sz="2200" b="1" dirty="0" smtClean="0">
                <a:latin typeface="Calibri" pitchFamily="34" charset="0"/>
              </a:rPr>
              <a:t>Tjelesno-</a:t>
            </a:r>
            <a:r>
              <a:rPr lang="hr-HR" sz="2200" b="1" dirty="0" err="1" smtClean="0">
                <a:latin typeface="Calibri" pitchFamily="34" charset="0"/>
              </a:rPr>
              <a:t>kinestetička</a:t>
            </a: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5. </a:t>
            </a:r>
            <a:r>
              <a:rPr lang="hr-HR" sz="2200" b="1" dirty="0" smtClean="0">
                <a:latin typeface="Calibri" pitchFamily="34" charset="0"/>
              </a:rPr>
              <a:t>Glazbena</a:t>
            </a: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6</a:t>
            </a:r>
            <a:r>
              <a:rPr lang="hr-HR" sz="2200" b="1" dirty="0" smtClean="0">
                <a:latin typeface="Calibri" pitchFamily="34" charset="0"/>
              </a:rPr>
              <a:t>. </a:t>
            </a:r>
            <a:r>
              <a:rPr lang="hr-HR" sz="2200" b="1" dirty="0" err="1" smtClean="0">
                <a:latin typeface="Calibri" pitchFamily="34" charset="0"/>
              </a:rPr>
              <a:t>Interpersonalna</a:t>
            </a: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7</a:t>
            </a:r>
            <a:r>
              <a:rPr lang="hr-HR" sz="2200" b="1" dirty="0" smtClean="0">
                <a:latin typeface="Calibri" pitchFamily="34" charset="0"/>
              </a:rPr>
              <a:t>. </a:t>
            </a:r>
            <a:r>
              <a:rPr lang="hr-HR" sz="2200" b="1" dirty="0" err="1" smtClean="0">
                <a:latin typeface="Calibri" pitchFamily="34" charset="0"/>
              </a:rPr>
              <a:t>Intrapersonalna</a:t>
            </a: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8. </a:t>
            </a:r>
            <a:r>
              <a:rPr lang="hr-HR" sz="2200" b="1" dirty="0" smtClean="0">
                <a:latin typeface="Calibri" pitchFamily="34" charset="0"/>
              </a:rPr>
              <a:t>Prirodna</a:t>
            </a: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b="1" dirty="0" smtClean="0">
                <a:latin typeface="Calibri" pitchFamily="34" charset="0"/>
              </a:rPr>
              <a:t>(9. Egzistencijalna )</a:t>
            </a: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endParaRPr lang="hr-HR" sz="2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/>
          </a:bodyPr>
          <a:lstStyle/>
          <a:p>
            <a:r>
              <a:rPr lang="hr-HR" sz="2200" dirty="0" smtClean="0">
                <a:latin typeface="Calibri" pitchFamily="34" charset="0"/>
              </a:rPr>
              <a:t>Primjer – aktivnost </a:t>
            </a:r>
            <a:br>
              <a:rPr lang="hr-HR" sz="2200" dirty="0" smtClean="0">
                <a:latin typeface="Calibri" pitchFamily="34" charset="0"/>
              </a:rPr>
            </a:br>
            <a:r>
              <a:rPr lang="hr-HR" sz="2200" dirty="0" smtClean="0">
                <a:latin typeface="Calibri" pitchFamily="34" charset="0"/>
              </a:rPr>
              <a:t/>
            </a:r>
            <a:br>
              <a:rPr lang="hr-HR" sz="2200" dirty="0" smtClean="0">
                <a:latin typeface="Calibri" pitchFamily="34" charset="0"/>
              </a:rPr>
            </a:br>
            <a:r>
              <a:rPr lang="hr-HR" sz="2200" dirty="0" smtClean="0">
                <a:latin typeface="Calibri" pitchFamily="34" charset="0"/>
              </a:rPr>
              <a:t>Testiranje </a:t>
            </a:r>
            <a:r>
              <a:rPr lang="hr-HR" sz="2200" dirty="0" smtClean="0">
                <a:latin typeface="Calibri" pitchFamily="34" charset="0"/>
              </a:rPr>
              <a:t>višestruke inteligencije</a:t>
            </a:r>
            <a:endParaRPr lang="hr-HR" sz="2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4480" y="857232"/>
            <a:ext cx="6000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200" b="1" dirty="0" err="1">
                <a:solidFill>
                  <a:srgbClr val="7030A0"/>
                </a:solidFill>
                <a:latin typeface="Calibri" pitchFamily="34" charset="0"/>
              </a:rPr>
              <a:t>Multimodalni</a:t>
            </a:r>
            <a:r>
              <a:rPr lang="hr-HR" sz="2200" b="1" dirty="0">
                <a:solidFill>
                  <a:srgbClr val="7030A0"/>
                </a:solidFill>
                <a:latin typeface="Calibri" pitchFamily="34" charset="0"/>
              </a:rPr>
              <a:t> poticaji aktivnom učenju:</a:t>
            </a:r>
          </a:p>
          <a:p>
            <a:pPr>
              <a:defRPr/>
            </a:pPr>
            <a:endParaRPr lang="hr-HR" sz="2200" b="1" dirty="0">
              <a:solidFill>
                <a:srgbClr val="7030A0"/>
              </a:solidFill>
              <a:latin typeface="Calibri" pitchFamily="34" charset="0"/>
            </a:endParaRP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vizualni izvori (13,95%)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slika (13,29%)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govorni izvori (13,12%) 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riječi (11,79%)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zvuk (11,13%)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b="1" dirty="0">
                <a:latin typeface="Calibri" pitchFamily="34" charset="0"/>
                <a:ea typeface="ArialNarrow"/>
                <a:cs typeface="ArialNarrow"/>
              </a:rPr>
              <a:t>digitalni mediji (10,47%)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dirty="0">
                <a:latin typeface="Calibri" pitchFamily="34" charset="0"/>
                <a:ea typeface="ArialNarrow"/>
                <a:cs typeface="ArialNarrow"/>
              </a:rPr>
              <a:t>pokret (7,14%)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dirty="0">
                <a:latin typeface="Calibri" pitchFamily="34" charset="0"/>
                <a:ea typeface="ArialNarrow"/>
                <a:cs typeface="ArialNarrow"/>
              </a:rPr>
              <a:t> prostorni izvori (6,98%) i gesta (6,98%) </a:t>
            </a:r>
          </a:p>
          <a:p>
            <a:pPr marL="457200" indent="-457200">
              <a:buFont typeface="Arial" charset="0"/>
              <a:buAutoNum type="arabicPeriod"/>
              <a:defRPr/>
            </a:pPr>
            <a:r>
              <a:rPr lang="hr-HR" sz="2200" dirty="0">
                <a:solidFill>
                  <a:srgbClr val="FF0000"/>
                </a:solidFill>
                <a:latin typeface="Calibri" pitchFamily="34" charset="0"/>
                <a:ea typeface="ArialNarrow"/>
                <a:cs typeface="ArialNarrow"/>
              </a:rPr>
              <a:t>osjetila (5,15</a:t>
            </a:r>
            <a:r>
              <a:rPr lang="hr-HR" sz="2200" dirty="0" smtClean="0">
                <a:solidFill>
                  <a:srgbClr val="FF0000"/>
                </a:solidFill>
                <a:latin typeface="Calibri" pitchFamily="34" charset="0"/>
                <a:ea typeface="ArialNarrow"/>
                <a:cs typeface="ArialNarrow"/>
              </a:rPr>
              <a:t>%)</a:t>
            </a:r>
          </a:p>
          <a:p>
            <a:pPr marL="457200" indent="-457200">
              <a:buFont typeface="Arial" charset="0"/>
              <a:buAutoNum type="arabicPeriod"/>
              <a:defRPr/>
            </a:pPr>
            <a:endParaRPr lang="hr-HR" sz="2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457200" indent="-457200">
              <a:buFont typeface="Arial" charset="0"/>
              <a:buAutoNum type="arabicPeriod"/>
              <a:defRPr/>
            </a:pPr>
            <a:endParaRPr lang="hr-HR" sz="2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457200" indent="-457200" algn="r">
              <a:defRPr/>
            </a:pPr>
            <a:r>
              <a:rPr lang="hr-HR" sz="1400" dirty="0" err="1" smtClean="0">
                <a:latin typeface="Calibri" pitchFamily="34" charset="0"/>
              </a:rPr>
              <a:t>Gazibara</a:t>
            </a:r>
            <a:r>
              <a:rPr lang="hr-HR" sz="1400" dirty="0" smtClean="0">
                <a:latin typeface="Calibri" pitchFamily="34" charset="0"/>
              </a:rPr>
              <a:t> (2016)</a:t>
            </a:r>
            <a:endParaRPr lang="hr-HR" sz="1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2910" y="928670"/>
          <a:ext cx="8001057" cy="5868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7019"/>
                <a:gridCol w="2667019"/>
                <a:gridCol w="2667019"/>
              </a:tblGrid>
              <a:tr h="1714512"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Kreiraj multimedijsku prezentaciju kako bi demonstrirao/</a:t>
                      </a:r>
                      <a:r>
                        <a:rPr lang="hr-HR" sz="2000" dirty="0" err="1" smtClean="0">
                          <a:latin typeface="Calibri" pitchFamily="34" charset="0"/>
                        </a:rPr>
                        <a:t>la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nekoliko slojeva različitih dijelova tijela.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Izradi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slagalicu različitih tjelesnih sustava s ciljem da ju drugi učenici slože.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Osmisli pitanja i intervjuiraj nekoga iz zdravstvenog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područja da bi saznao/</a:t>
                      </a:r>
                      <a:r>
                        <a:rPr lang="hr-HR" sz="2000" baseline="0" dirty="0" err="1" smtClean="0">
                          <a:latin typeface="Calibri" pitchFamily="34" charset="0"/>
                        </a:rPr>
                        <a:t>la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kako različiti specijalisti liječe različite probleme s tijelom.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418298"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Usporedi i pronađi razlike strukture kostiju i organa čovjeka s drugim sisavcem.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4000" b="1" dirty="0" smtClean="0">
                          <a:latin typeface="Calibri" pitchFamily="34" charset="0"/>
                        </a:rPr>
                        <a:t>Učenički izbor</a:t>
                      </a:r>
                      <a:endParaRPr lang="hr-HR" sz="4000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Osmisli i izradi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igru koja će pomoći učenicima naučiti nazive kostiju i mišića u ljudskom tijelu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714512">
                <a:tc>
                  <a:txBody>
                    <a:bodyPr/>
                    <a:lstStyle/>
                    <a:p>
                      <a:r>
                        <a:rPr lang="hr-HR" dirty="0" smtClean="0">
                          <a:latin typeface="Calibri" pitchFamily="34" charset="0"/>
                        </a:rPr>
                        <a:t>Istraži kako se medicinsko</a:t>
                      </a:r>
                      <a:r>
                        <a:rPr lang="hr-HR" baseline="0" dirty="0" smtClean="0">
                          <a:latin typeface="Calibri" pitchFamily="34" charset="0"/>
                        </a:rPr>
                        <a:t> liječenje određenih bolesti promijenilo u proteklih 20 godina. Predvidi promjene koje će se pojaviti u idućih 20 godina.</a:t>
                      </a:r>
                      <a:endParaRPr lang="hr-HR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Istraži učinke vježbanja na zdravlje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čovjeka. Uzmi u obzir najmanje 3 različite kategorije. Otkrij može li osoba previše vježbati.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2000" dirty="0" smtClean="0">
                          <a:latin typeface="Calibri" pitchFamily="34" charset="0"/>
                        </a:rPr>
                        <a:t>Istraži</a:t>
                      </a:r>
                      <a:r>
                        <a:rPr lang="hr-HR" sz="2000" baseline="0" dirty="0" smtClean="0">
                          <a:latin typeface="Calibri" pitchFamily="34" charset="0"/>
                        </a:rPr>
                        <a:t> ideju “bioničke osobe”. Predvidi koliko je vjerojatno da će biti kreirana za vrijeme tvoga života. Predvidi prednosti i nedostatke takve osobe.</a:t>
                      </a:r>
                      <a:endParaRPr lang="hr-HR" sz="2000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hr-HR" sz="2200" dirty="0" smtClean="0"/>
              <a:t>Izbornik obogaćivanja – Ljudsko </a:t>
            </a:r>
            <a:r>
              <a:rPr lang="hr-HR" sz="2200" dirty="0" smtClean="0"/>
              <a:t>tijelo </a:t>
            </a:r>
            <a:r>
              <a:rPr lang="hr-HR" sz="1400" dirty="0" smtClean="0"/>
              <a:t>(</a:t>
            </a:r>
            <a:r>
              <a:rPr lang="hr-HR" sz="1400" dirty="0" err="1" smtClean="0"/>
              <a:t>Winebrenner</a:t>
            </a:r>
            <a:r>
              <a:rPr lang="hr-HR" sz="1400" dirty="0" smtClean="0"/>
              <a:t>, </a:t>
            </a:r>
            <a:r>
              <a:rPr lang="hr-HR" sz="1400" dirty="0" smtClean="0"/>
              <a:t>2001</a:t>
            </a:r>
            <a:r>
              <a:rPr lang="hr-HR" sz="1400" dirty="0" smtClean="0"/>
              <a:t>). </a:t>
            </a:r>
            <a:endParaRPr lang="hr-HR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Aktivnost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043890" cy="4448002"/>
          </a:xfrm>
        </p:spPr>
        <p:txBody>
          <a:bodyPr/>
          <a:lstStyle/>
          <a:p>
            <a:r>
              <a:rPr lang="hr-HR" dirty="0" smtClean="0"/>
              <a:t>Obogaćivanje STEM i ICT 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58204" cy="46623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r-HR" sz="31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Fizičko okruženje za učenje </a:t>
            </a:r>
            <a:r>
              <a:rPr lang="hr-HR" sz="3100" dirty="0" smtClean="0">
                <a:latin typeface="Calibri" pitchFamily="34" charset="0"/>
              </a:rPr>
              <a:t>odgovara darovitim učenicima kada:</a:t>
            </a:r>
          </a:p>
          <a:p>
            <a:pPr marL="624078" indent="-514350">
              <a:buNone/>
            </a:pPr>
            <a:endParaRPr lang="hr-HR" sz="3100" dirty="0" smtClean="0">
              <a:latin typeface="Calibri" pitchFamily="34" charset="0"/>
            </a:endParaRPr>
          </a:p>
          <a:p>
            <a:pPr marL="624078" indent="-514350">
              <a:buNone/>
            </a:pPr>
            <a:r>
              <a:rPr lang="hr-HR" sz="3100" dirty="0" smtClean="0">
                <a:latin typeface="Calibri" pitchFamily="34" charset="0"/>
              </a:rPr>
              <a:t>1. Dan je prostor učenicima da istovremeno sudjeluju u različitim aktivnostima</a:t>
            </a:r>
          </a:p>
          <a:p>
            <a:pPr marL="624078" indent="-514350">
              <a:buNone/>
            </a:pPr>
            <a:endParaRPr lang="hr-HR" sz="3100" dirty="0" smtClean="0">
              <a:latin typeface="Calibri" pitchFamily="34" charset="0"/>
            </a:endParaRPr>
          </a:p>
          <a:p>
            <a:pPr marL="624078" indent="-514350">
              <a:buNone/>
            </a:pPr>
            <a:r>
              <a:rPr lang="hr-HR" sz="3100" dirty="0" smtClean="0">
                <a:latin typeface="Calibri" pitchFamily="34" charset="0"/>
              </a:rPr>
              <a:t>2. Učenici imaju pristup materijalima različitih razina i tema</a:t>
            </a:r>
          </a:p>
          <a:p>
            <a:pPr marL="624078" indent="-514350">
              <a:buNone/>
            </a:pPr>
            <a:endParaRPr lang="hr-HR" sz="3100" dirty="0" smtClean="0">
              <a:latin typeface="Calibri" pitchFamily="34" charset="0"/>
            </a:endParaRPr>
          </a:p>
          <a:p>
            <a:pPr marL="624078" indent="-514350">
              <a:buNone/>
            </a:pPr>
            <a:r>
              <a:rPr lang="hr-HR" sz="3100" dirty="0" smtClean="0">
                <a:latin typeface="Calibri" pitchFamily="34" charset="0"/>
              </a:rPr>
              <a:t>3. Dan je prostor učenicima za uključivanje u različite nastavne skupine, pri čemu se koristi i fleksibilno grupiranje</a:t>
            </a:r>
          </a:p>
          <a:p>
            <a:pPr>
              <a:buNone/>
            </a:pPr>
            <a:r>
              <a:rPr lang="hr-HR" sz="3100" dirty="0" smtClean="0">
                <a:latin typeface="Calibri" pitchFamily="34" charset="0"/>
              </a:rPr>
              <a:t>(gdje su daroviti učenici dio dana odvojeni ili na određenim satima)</a:t>
            </a:r>
          </a:p>
          <a:p>
            <a:pPr>
              <a:buNone/>
            </a:pPr>
            <a:endParaRPr lang="hr-HR" sz="31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3100" dirty="0" smtClean="0">
                <a:latin typeface="Calibri" pitchFamily="34" charset="0"/>
              </a:rPr>
              <a:t>4. Postoje prostori koji podržavaju učeničko samoupravljanje</a:t>
            </a:r>
          </a:p>
          <a:p>
            <a:pPr>
              <a:buNone/>
            </a:pPr>
            <a:endParaRPr lang="hr-HR" sz="31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3100" dirty="0" smtClean="0">
                <a:latin typeface="Calibri" pitchFamily="34" charset="0"/>
              </a:rPr>
              <a:t>5. Stolovi nisu individualno raspoređeni/određeni.</a:t>
            </a:r>
          </a:p>
          <a:p>
            <a:pPr>
              <a:buNone/>
            </a:pPr>
            <a:endParaRPr lang="hr-HR" sz="31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3100" dirty="0" smtClean="0">
                <a:latin typeface="Calibri" pitchFamily="34" charset="0"/>
              </a:rPr>
              <a:t>6. Razred je ugodnog, </a:t>
            </a:r>
            <a:r>
              <a:rPr lang="hr-HR" sz="3100" dirty="0" err="1" smtClean="0">
                <a:latin typeface="Calibri" pitchFamily="34" charset="0"/>
              </a:rPr>
              <a:t>pozivajućeg</a:t>
            </a:r>
            <a:r>
              <a:rPr lang="hr-HR" sz="3100" dirty="0" smtClean="0">
                <a:latin typeface="Calibri" pitchFamily="34" charset="0"/>
              </a:rPr>
              <a:t> ugođaja podrške za istraživanje, primjenu i osobnu konstrukciju znanja</a:t>
            </a:r>
          </a:p>
          <a:p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A responsive learning environment checklist.</a:t>
            </a:r>
            <a:r>
              <a:rPr lang="hr-HR" sz="2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hr-HR" sz="1800" dirty="0" smtClean="0">
                <a:latin typeface="Calibri" pitchFamily="34" charset="0"/>
              </a:rPr>
              <a:t/>
            </a:r>
            <a:br>
              <a:rPr lang="hr-HR" sz="1800" dirty="0" smtClean="0">
                <a:latin typeface="Calibri" pitchFamily="34" charset="0"/>
              </a:rPr>
            </a:br>
            <a:r>
              <a:rPr lang="en-US" sz="1800" dirty="0" smtClean="0">
                <a:latin typeface="Calibri" pitchFamily="34" charset="0"/>
              </a:rPr>
              <a:t>From </a:t>
            </a:r>
            <a:r>
              <a:rPr lang="en-US" sz="1800" i="1" dirty="0" smtClean="0">
                <a:latin typeface="Calibri" pitchFamily="34" charset="0"/>
              </a:rPr>
              <a:t>Growing Up Gifted, 6th ed. (p. 381), by B. Clark, 2002, Boston: </a:t>
            </a:r>
            <a:r>
              <a:rPr lang="en-US" sz="1800" i="1" dirty="0" err="1" smtClean="0">
                <a:latin typeface="Calibri" pitchFamily="34" charset="0"/>
              </a:rPr>
              <a:t>Allyn</a:t>
            </a:r>
            <a:r>
              <a:rPr lang="en-US" sz="1800" i="1" dirty="0" smtClean="0">
                <a:latin typeface="Calibri" pitchFamily="34" charset="0"/>
              </a:rPr>
              <a:t> &amp; Bacon. Copyright © 1983</a:t>
            </a:r>
            <a:r>
              <a:rPr lang="hr-HR" sz="1800" i="1" dirty="0" smtClean="0">
                <a:latin typeface="Calibri" pitchFamily="34" charset="0"/>
              </a:rPr>
              <a:t> </a:t>
            </a:r>
            <a:r>
              <a:rPr lang="hr-HR" sz="1800" dirty="0" err="1" smtClean="0">
                <a:latin typeface="Calibri" pitchFamily="34" charset="0"/>
              </a:rPr>
              <a:t>by</a:t>
            </a:r>
            <a:r>
              <a:rPr lang="hr-HR" sz="1800" dirty="0" smtClean="0">
                <a:latin typeface="Calibri" pitchFamily="34" charset="0"/>
              </a:rPr>
              <a:t> </a:t>
            </a:r>
            <a:r>
              <a:rPr lang="hr-HR" sz="1800" dirty="0" err="1" smtClean="0">
                <a:latin typeface="Calibri" pitchFamily="34" charset="0"/>
              </a:rPr>
              <a:t>Pearson</a:t>
            </a:r>
            <a:r>
              <a:rPr lang="hr-HR" sz="1800" dirty="0" smtClean="0">
                <a:latin typeface="Calibri" pitchFamily="34" charset="0"/>
              </a:rPr>
              <a:t> </a:t>
            </a:r>
            <a:r>
              <a:rPr lang="hr-HR" sz="1800" dirty="0" err="1" smtClean="0">
                <a:latin typeface="Calibri" pitchFamily="34" charset="0"/>
              </a:rPr>
              <a:t>Education</a:t>
            </a:r>
            <a:r>
              <a:rPr lang="hr-HR" sz="1800" dirty="0" smtClean="0">
                <a:latin typeface="Calibri" pitchFamily="34" charset="0"/>
              </a:rPr>
              <a:t>.</a:t>
            </a:r>
            <a:endParaRPr lang="hr-HR" sz="1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4282" y="357166"/>
            <a:ext cx="8229600" cy="60007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Socijalno/emocionalno ozračje učenja odgovara darovitima </a:t>
            </a:r>
            <a:r>
              <a:rPr lang="hr-HR" sz="2200" dirty="0" smtClean="0">
                <a:latin typeface="Calibri" pitchFamily="34" charset="0"/>
              </a:rPr>
              <a:t>kada:</a:t>
            </a: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Emocionalna klima je topla i </a:t>
            </a:r>
            <a:r>
              <a:rPr lang="hr-HR" sz="2200" dirty="0" err="1" smtClean="0">
                <a:latin typeface="Calibri" pitchFamily="34" charset="0"/>
              </a:rPr>
              <a:t>prihvaćajuća</a:t>
            </a:r>
            <a:endParaRPr lang="hr-HR" sz="2200" dirty="0" smtClean="0">
              <a:latin typeface="Calibri" pitchFamily="34" charset="0"/>
            </a:endParaRP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Razred funkcionira prema jasnim smjernicama o kojima se suradnički odlučilo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Nastava se temelji na individualnim potrebama i interesima učenika  vrednovana od strane nastavnika iz učeničkih interakcija s materijalima i konceptima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Učeničke aktivnosti, proizvodi i ideje reflektiraju se u učionici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Izbor učenika vidljiv je u planiranju, nastavi i ishodima vrednovanja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Izgradnja i uvježbavanje afektivnih vještina je stalni i vrednovani dio kurikuluma i svakog nastavnog dana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Učenici i nastavnici odražavaju “dokaze” dijeljene odgovornosti za učenje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Osnaživanje komunikacije vidljivo je između učenika i nastavnika i učenika međusobno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Učenici pokazuju kako postaju neovisni učenici s vještinama istraživanja i </a:t>
            </a:r>
            <a:r>
              <a:rPr lang="hr-HR" sz="2200" dirty="0" err="1" smtClean="0">
                <a:latin typeface="Calibri" pitchFamily="34" charset="0"/>
              </a:rPr>
              <a:t>samoevaluacije</a:t>
            </a:r>
            <a:endParaRPr lang="hr-HR" sz="2200" dirty="0" smtClean="0">
              <a:latin typeface="Calibri" pitchFamily="34" charset="0"/>
            </a:endParaRPr>
          </a:p>
          <a:p>
            <a:pPr marL="566928" indent="-457200">
              <a:buAutoNum type="arabicPeriod"/>
            </a:pPr>
            <a:endParaRPr lang="hr-HR" sz="2200" dirty="0" smtClean="0">
              <a:latin typeface="Calibri" pitchFamily="34" charset="0"/>
            </a:endParaRPr>
          </a:p>
          <a:p>
            <a:pPr marL="566928" indent="-457200">
              <a:buAutoNum type="arabicPeriod"/>
            </a:pPr>
            <a:endParaRPr lang="hr-HR" sz="2200" dirty="0" smtClean="0">
              <a:latin typeface="Calibri" pitchFamily="34" charset="0"/>
            </a:endParaRPr>
          </a:p>
          <a:p>
            <a:pPr marL="566928" indent="-457200">
              <a:buAutoNum type="arabicPeriod"/>
            </a:pPr>
            <a:endParaRPr lang="hr-HR" sz="2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2786058"/>
            <a:ext cx="8229600" cy="1143000"/>
          </a:xfrm>
        </p:spPr>
        <p:txBody>
          <a:bodyPr/>
          <a:lstStyle/>
          <a:p>
            <a:pPr algn="ctr"/>
            <a:r>
              <a:rPr lang="hr-HR" dirty="0" smtClean="0"/>
              <a:t>Zaključak</a:t>
            </a:r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285749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2200" dirty="0" smtClean="0"/>
              <a:t>Hvala na pažnji! </a:t>
            </a:r>
            <a:r>
              <a:rPr lang="hr-HR" sz="2200" dirty="0" smtClean="0">
                <a:sym typeface="Wingdings" pitchFamily="2" charset="2"/>
              </a:rPr>
              <a:t></a:t>
            </a:r>
            <a:endParaRPr lang="hr-HR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292935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r-HR" sz="1600" dirty="0" smtClean="0"/>
              <a:t>Literatura:</a:t>
            </a:r>
          </a:p>
          <a:p>
            <a:pPr>
              <a:buNone/>
            </a:pPr>
            <a:endParaRPr lang="hr-HR" sz="1600" dirty="0" smtClean="0"/>
          </a:p>
          <a:p>
            <a:pPr>
              <a:buNone/>
            </a:pPr>
            <a:r>
              <a:rPr lang="en-US" sz="1600" dirty="0" smtClean="0"/>
              <a:t>Clark</a:t>
            </a:r>
            <a:r>
              <a:rPr lang="en-US" sz="1600" dirty="0" smtClean="0"/>
              <a:t>, B. (2002). Growing up gifted (6th ed.). Upper Saddle River, NJ: </a:t>
            </a:r>
            <a:r>
              <a:rPr lang="en-US" sz="1600" dirty="0" smtClean="0"/>
              <a:t>Merrill/Prentice</a:t>
            </a:r>
            <a:r>
              <a:rPr lang="hr-HR" sz="1600" dirty="0" err="1" smtClean="0"/>
              <a:t>Hall</a:t>
            </a:r>
            <a:r>
              <a:rPr lang="hr-HR" sz="1600" dirty="0" smtClean="0"/>
              <a:t>.</a:t>
            </a:r>
            <a:endParaRPr lang="hr-HR" sz="1700" dirty="0" smtClean="0"/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smtClean="0"/>
              <a:t>Dale</a:t>
            </a:r>
            <a:r>
              <a:rPr lang="hr-HR" sz="1700" dirty="0" smtClean="0"/>
              <a:t>, E. (1946/1954/1969). Audio-</a:t>
            </a:r>
            <a:r>
              <a:rPr lang="hr-HR" sz="1700" dirty="0" err="1" smtClean="0"/>
              <a:t>visual</a:t>
            </a:r>
            <a:r>
              <a:rPr lang="hr-HR" sz="1700" dirty="0" smtClean="0"/>
              <a:t> </a:t>
            </a:r>
            <a:r>
              <a:rPr lang="hr-HR" sz="1700" dirty="0" err="1" smtClean="0"/>
              <a:t>methods</a:t>
            </a:r>
            <a:r>
              <a:rPr lang="hr-HR" sz="1700" dirty="0" smtClean="0"/>
              <a:t> </a:t>
            </a:r>
            <a:r>
              <a:rPr lang="hr-HR" sz="1700" dirty="0" err="1" smtClean="0"/>
              <a:t>in</a:t>
            </a:r>
            <a:r>
              <a:rPr lang="hr-HR" sz="1700" dirty="0" smtClean="0"/>
              <a:t> </a:t>
            </a:r>
            <a:r>
              <a:rPr lang="hr-HR" sz="1700" dirty="0" err="1" smtClean="0"/>
              <a:t>teaching</a:t>
            </a:r>
            <a:r>
              <a:rPr lang="hr-HR" sz="1700" dirty="0" smtClean="0"/>
              <a:t>. New York: </a:t>
            </a:r>
            <a:r>
              <a:rPr lang="hr-HR" sz="1700" dirty="0" err="1" smtClean="0"/>
              <a:t>Dryden</a:t>
            </a:r>
            <a:r>
              <a:rPr lang="hr-HR" sz="1700" dirty="0" smtClean="0"/>
              <a:t>.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err="1" smtClean="0"/>
              <a:t>Fadel</a:t>
            </a:r>
            <a:r>
              <a:rPr lang="hr-HR" sz="1700" dirty="0" smtClean="0"/>
              <a:t>, C., </a:t>
            </a:r>
            <a:r>
              <a:rPr lang="hr-HR" sz="1700" dirty="0" err="1" smtClean="0"/>
              <a:t>Lemke</a:t>
            </a:r>
            <a:r>
              <a:rPr lang="hr-HR" sz="1700" dirty="0" smtClean="0"/>
              <a:t>, </a:t>
            </a:r>
            <a:r>
              <a:rPr lang="hr-HR" sz="1700" dirty="0" err="1" smtClean="0"/>
              <a:t>C</a:t>
            </a:r>
            <a:r>
              <a:rPr lang="hr-HR" sz="1700" dirty="0" smtClean="0"/>
              <a:t>. (2012). </a:t>
            </a:r>
            <a:r>
              <a:rPr lang="hr-HR" sz="1700" dirty="0" err="1" smtClean="0"/>
              <a:t>Multimodal</a:t>
            </a:r>
            <a:r>
              <a:rPr lang="hr-HR" sz="1700" dirty="0" smtClean="0"/>
              <a:t> </a:t>
            </a:r>
            <a:r>
              <a:rPr lang="hr-HR" sz="1700" dirty="0" err="1" smtClean="0"/>
              <a:t>Learning</a:t>
            </a:r>
            <a:r>
              <a:rPr lang="hr-HR" sz="1700" dirty="0" smtClean="0"/>
              <a:t> </a:t>
            </a:r>
            <a:r>
              <a:rPr lang="hr-HR" sz="1700" dirty="0" err="1" smtClean="0"/>
              <a:t>Through</a:t>
            </a:r>
            <a:r>
              <a:rPr lang="hr-HR" sz="1700" dirty="0" smtClean="0"/>
              <a:t> </a:t>
            </a:r>
            <a:r>
              <a:rPr lang="hr-HR" sz="1700" dirty="0" err="1" smtClean="0"/>
              <a:t>Media</a:t>
            </a:r>
            <a:r>
              <a:rPr lang="hr-HR" sz="1700" dirty="0" smtClean="0"/>
              <a:t>. </a:t>
            </a: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smtClean="0"/>
              <a:t>U</a:t>
            </a:r>
            <a:r>
              <a:rPr lang="hr-HR" sz="1700" dirty="0" smtClean="0"/>
              <a:t>: N. M. </a:t>
            </a:r>
            <a:r>
              <a:rPr lang="hr-HR" sz="1700" dirty="0" err="1" smtClean="0"/>
              <a:t>Seel</a:t>
            </a:r>
            <a:r>
              <a:rPr lang="hr-HR" sz="1700" dirty="0" smtClean="0"/>
              <a:t> (</a:t>
            </a:r>
            <a:r>
              <a:rPr lang="hr-HR" sz="1700" dirty="0" err="1" smtClean="0"/>
              <a:t>ur</a:t>
            </a:r>
            <a:r>
              <a:rPr lang="hr-HR" sz="1700" dirty="0" smtClean="0"/>
              <a:t>.), </a:t>
            </a:r>
            <a:r>
              <a:rPr lang="hr-HR" sz="1700" dirty="0" err="1" smtClean="0"/>
              <a:t>Encyclopedia</a:t>
            </a:r>
            <a:r>
              <a:rPr lang="hr-HR" sz="1700" dirty="0" smtClean="0"/>
              <a:t> </a:t>
            </a:r>
            <a:r>
              <a:rPr lang="hr-HR" sz="1700" dirty="0" err="1" smtClean="0"/>
              <a:t>of</a:t>
            </a:r>
            <a:r>
              <a:rPr lang="hr-HR" sz="1700" dirty="0" smtClean="0"/>
              <a:t> </a:t>
            </a:r>
            <a:r>
              <a:rPr lang="hr-HR" sz="1700" dirty="0" err="1" smtClean="0"/>
              <a:t>the</a:t>
            </a:r>
            <a:r>
              <a:rPr lang="hr-HR" sz="1700" dirty="0" smtClean="0"/>
              <a:t> </a:t>
            </a:r>
            <a:r>
              <a:rPr lang="hr-HR" sz="1700" dirty="0" err="1" smtClean="0"/>
              <a:t>Sciences</a:t>
            </a:r>
            <a:r>
              <a:rPr lang="hr-HR" sz="1700" dirty="0" smtClean="0"/>
              <a:t> </a:t>
            </a:r>
            <a:r>
              <a:rPr lang="hr-HR" sz="1700" dirty="0" err="1" smtClean="0"/>
              <a:t>of</a:t>
            </a:r>
            <a:r>
              <a:rPr lang="hr-HR" sz="1700" dirty="0" smtClean="0"/>
              <a:t> </a:t>
            </a:r>
            <a:r>
              <a:rPr lang="hr-HR" sz="1700" dirty="0" err="1" smtClean="0"/>
              <a:t>Learning</a:t>
            </a:r>
            <a:r>
              <a:rPr lang="hr-HR" sz="1700" dirty="0" smtClean="0"/>
              <a:t> </a:t>
            </a: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smtClean="0"/>
              <a:t>(</a:t>
            </a:r>
            <a:r>
              <a:rPr lang="hr-HR" sz="1700" dirty="0" smtClean="0"/>
              <a:t>str. 2375-2378). New York: </a:t>
            </a:r>
            <a:r>
              <a:rPr lang="hr-HR" sz="1700" dirty="0" err="1" smtClean="0"/>
              <a:t>Springer</a:t>
            </a:r>
            <a:r>
              <a:rPr lang="hr-HR" sz="1700" dirty="0" smtClean="0"/>
              <a:t>.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err="1" smtClean="0"/>
              <a:t>Gagne</a:t>
            </a:r>
            <a:r>
              <a:rPr lang="hr-HR" sz="1700" dirty="0" smtClean="0"/>
              <a:t>, F. (1985), </a:t>
            </a:r>
            <a:r>
              <a:rPr lang="en-US" sz="1700" dirty="0" smtClean="0"/>
              <a:t>Giftedness and Talent: Reexamining a Reexamination </a:t>
            </a: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en-US" sz="1700" dirty="0" smtClean="0"/>
              <a:t>of </a:t>
            </a:r>
            <a:r>
              <a:rPr lang="en-US" sz="1700" dirty="0" smtClean="0"/>
              <a:t>the </a:t>
            </a:r>
            <a:r>
              <a:rPr lang="en-US" sz="1700" dirty="0" smtClean="0"/>
              <a:t>Definitions</a:t>
            </a:r>
            <a:r>
              <a:rPr lang="hr-HR" sz="1700" dirty="0" smtClean="0"/>
              <a:t>. </a:t>
            </a:r>
            <a:r>
              <a:rPr lang="hr-HR" sz="1700" dirty="0" err="1" smtClean="0"/>
              <a:t>Gifted</a:t>
            </a:r>
            <a:r>
              <a:rPr lang="hr-HR" sz="1700" dirty="0" smtClean="0"/>
              <a:t> </a:t>
            </a:r>
            <a:r>
              <a:rPr lang="hr-HR" sz="1700" dirty="0" err="1" smtClean="0"/>
              <a:t>Child</a:t>
            </a:r>
            <a:r>
              <a:rPr lang="hr-HR" sz="1700" dirty="0" smtClean="0"/>
              <a:t> </a:t>
            </a:r>
            <a:r>
              <a:rPr lang="hr-HR" sz="1700" dirty="0" err="1" smtClean="0"/>
              <a:t>Quarterly</a:t>
            </a:r>
            <a:r>
              <a:rPr lang="hr-HR" sz="1700" dirty="0" smtClean="0"/>
              <a:t>, 29 (3), 103 – 112. 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err="1" smtClean="0"/>
              <a:t>Gardner</a:t>
            </a:r>
            <a:r>
              <a:rPr lang="hr-HR" sz="1700" dirty="0" smtClean="0"/>
              <a:t>, H. (1993). </a:t>
            </a:r>
            <a:r>
              <a:rPr lang="hr-HR" sz="1700" i="1" dirty="0" err="1" smtClean="0"/>
              <a:t>Frames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of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Mind</a:t>
            </a:r>
            <a:r>
              <a:rPr lang="hr-HR" sz="1700" i="1" dirty="0" smtClean="0"/>
              <a:t>: </a:t>
            </a:r>
            <a:r>
              <a:rPr lang="hr-HR" sz="1700" i="1" dirty="0" err="1" smtClean="0"/>
              <a:t>The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Theory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of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Multiple</a:t>
            </a:r>
            <a:r>
              <a:rPr lang="hr-HR" sz="1700" i="1" dirty="0" smtClean="0"/>
              <a:t> </a:t>
            </a:r>
            <a:r>
              <a:rPr lang="hr-HR" sz="1700" i="1" dirty="0" err="1" smtClean="0"/>
              <a:t>Intelligences</a:t>
            </a:r>
            <a:r>
              <a:rPr lang="hr-HR" sz="1700" i="1" dirty="0" smtClean="0"/>
              <a:t>.</a:t>
            </a:r>
            <a:r>
              <a:rPr lang="hr-HR" sz="1700" dirty="0" smtClean="0"/>
              <a:t> New York: </a:t>
            </a:r>
            <a:r>
              <a:rPr lang="hr-HR" sz="1700" dirty="0" err="1" smtClean="0"/>
              <a:t>Basic</a:t>
            </a:r>
            <a:r>
              <a:rPr lang="hr-HR" sz="1700" dirty="0" smtClean="0"/>
              <a:t> </a:t>
            </a:r>
            <a:r>
              <a:rPr lang="hr-HR" sz="1700" dirty="0" err="1" smtClean="0"/>
              <a:t>Books</a:t>
            </a:r>
            <a:r>
              <a:rPr lang="hr-HR" sz="1700" dirty="0" smtClean="0"/>
              <a:t>.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600" dirty="0" err="1" smtClean="0"/>
              <a:t>Gazibara</a:t>
            </a:r>
            <a:r>
              <a:rPr lang="hr-HR" sz="1600" dirty="0" smtClean="0"/>
              <a:t>, S. (2016a). Aktivno učenje u </a:t>
            </a:r>
            <a:r>
              <a:rPr lang="hr-HR" sz="1600" dirty="0" err="1" smtClean="0"/>
              <a:t>multimodalnom</a:t>
            </a:r>
            <a:r>
              <a:rPr lang="hr-HR" sz="1600" dirty="0" smtClean="0"/>
              <a:t> okruženju. </a:t>
            </a:r>
            <a:r>
              <a:rPr lang="hr-HR" sz="1600" i="1" dirty="0" smtClean="0"/>
              <a:t>Školski vjesnik: časopis za pedagogijsku teoriju i praksu, </a:t>
            </a:r>
            <a:r>
              <a:rPr lang="hr-HR" sz="1600" dirty="0" smtClean="0"/>
              <a:t>65 (tematski broj), 323–334</a:t>
            </a:r>
            <a:r>
              <a:rPr lang="hr-HR" sz="1600" dirty="0" smtClean="0"/>
              <a:t>.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endParaRPr lang="en-US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smtClean="0"/>
              <a:t>George, D. (2005). Obrazovanje darovitih: Kako identificirati i  obrazovati darovite i talentirane učenike. Zagreb: EDUCA.</a:t>
            </a:r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>
              <a:spcBef>
                <a:spcPts val="0"/>
              </a:spcBef>
              <a:buNone/>
            </a:pPr>
            <a:r>
              <a:rPr lang="hr-HR" sz="1700" dirty="0" smtClean="0"/>
              <a:t> </a:t>
            </a:r>
            <a:r>
              <a:rPr lang="hr-HR" sz="1700" dirty="0" err="1" smtClean="0"/>
              <a:t>Karnes</a:t>
            </a:r>
            <a:r>
              <a:rPr lang="hr-HR" sz="1700" dirty="0" smtClean="0"/>
              <a:t>, </a:t>
            </a:r>
            <a:r>
              <a:rPr lang="hr-HR" sz="1700" dirty="0" err="1" smtClean="0"/>
              <a:t>F.A</a:t>
            </a:r>
            <a:r>
              <a:rPr lang="hr-HR" sz="1700" dirty="0" smtClean="0"/>
              <a:t>., </a:t>
            </a:r>
            <a:r>
              <a:rPr lang="hr-HR" sz="1700" dirty="0" err="1" smtClean="0"/>
              <a:t>Bean</a:t>
            </a:r>
            <a:r>
              <a:rPr lang="hr-HR" sz="1700" dirty="0" smtClean="0"/>
              <a:t>, </a:t>
            </a:r>
            <a:r>
              <a:rPr lang="hr-HR" sz="1700" dirty="0" err="1" smtClean="0"/>
              <a:t>S.M.</a:t>
            </a:r>
            <a:r>
              <a:rPr lang="hr-HR" sz="1700" dirty="0" smtClean="0"/>
              <a:t> (2009) </a:t>
            </a:r>
            <a:r>
              <a:rPr lang="hr-HR" sz="1700" dirty="0" err="1" smtClean="0"/>
              <a:t>Methods</a:t>
            </a:r>
            <a:r>
              <a:rPr lang="hr-HR" sz="1700" dirty="0" smtClean="0"/>
              <a:t> </a:t>
            </a:r>
            <a:r>
              <a:rPr lang="hr-HR" sz="1700" dirty="0" err="1" smtClean="0"/>
              <a:t>and</a:t>
            </a:r>
            <a:r>
              <a:rPr lang="hr-HR" sz="1700" dirty="0" smtClean="0"/>
              <a:t> Materials for </a:t>
            </a:r>
            <a:r>
              <a:rPr lang="hr-HR" sz="1700" dirty="0" err="1" smtClean="0"/>
              <a:t>Teaching</a:t>
            </a:r>
            <a:r>
              <a:rPr lang="hr-HR" sz="1700" dirty="0" smtClean="0"/>
              <a:t> </a:t>
            </a:r>
            <a:r>
              <a:rPr lang="hr-HR" sz="1700" dirty="0" err="1" smtClean="0"/>
              <a:t>the</a:t>
            </a:r>
            <a:r>
              <a:rPr lang="hr-HR" sz="1700" dirty="0" smtClean="0"/>
              <a:t> </a:t>
            </a:r>
            <a:r>
              <a:rPr lang="hr-HR" sz="1700" dirty="0" err="1" smtClean="0"/>
              <a:t>Gifted</a:t>
            </a:r>
            <a:r>
              <a:rPr lang="hr-HR" sz="1700" dirty="0" smtClean="0"/>
              <a:t>. Texas: </a:t>
            </a:r>
            <a:r>
              <a:rPr lang="hr-HR" sz="1700" dirty="0" err="1" smtClean="0"/>
              <a:t>Prufrock</a:t>
            </a:r>
            <a:r>
              <a:rPr lang="hr-HR" sz="1700" dirty="0" smtClean="0"/>
              <a:t> </a:t>
            </a:r>
            <a:r>
              <a:rPr lang="hr-HR" sz="1700" dirty="0" err="1" smtClean="0"/>
              <a:t>Press</a:t>
            </a:r>
            <a:r>
              <a:rPr lang="hr-HR" sz="1700" dirty="0" smtClean="0"/>
              <a:t>.</a:t>
            </a:r>
            <a:endParaRPr lang="hr-HR" sz="1700" dirty="0" smtClean="0"/>
          </a:p>
          <a:p>
            <a:pPr>
              <a:spcBef>
                <a:spcPts val="0"/>
              </a:spcBef>
              <a:buNone/>
            </a:pPr>
            <a:endParaRPr lang="hr-HR" sz="1700" dirty="0" smtClean="0"/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hr-HR" sz="1600" dirty="0" smtClean="0"/>
          </a:p>
          <a:p>
            <a:pPr>
              <a:spcBef>
                <a:spcPts val="0"/>
              </a:spcBef>
              <a:buNone/>
            </a:pPr>
            <a:endParaRPr lang="hr-HR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472" y="714356"/>
            <a:ext cx="8229600" cy="5078621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hr-HR" sz="2800" dirty="0" smtClean="0"/>
              <a:t> </a:t>
            </a:r>
            <a:r>
              <a:rPr lang="hr-HR" sz="1800" dirty="0" err="1" smtClean="0"/>
              <a:t>Massaro</a:t>
            </a:r>
            <a:r>
              <a:rPr lang="hr-HR" sz="1800" dirty="0" smtClean="0"/>
              <a:t>, D. W. (2012). </a:t>
            </a:r>
            <a:r>
              <a:rPr lang="hr-HR" sz="1800" dirty="0" err="1" smtClean="0"/>
              <a:t>Multimodal</a:t>
            </a:r>
            <a:r>
              <a:rPr lang="hr-HR" sz="1800" dirty="0" smtClean="0"/>
              <a:t> </a:t>
            </a:r>
            <a:r>
              <a:rPr lang="hr-HR" sz="1800" dirty="0" err="1" smtClean="0"/>
              <a:t>Learning</a:t>
            </a:r>
            <a:r>
              <a:rPr lang="hr-HR" sz="1800" dirty="0" smtClean="0"/>
              <a:t>. U: N. M. </a:t>
            </a:r>
            <a:r>
              <a:rPr lang="hr-HR" sz="1800" dirty="0" err="1" smtClean="0"/>
              <a:t>Seel</a:t>
            </a:r>
            <a:r>
              <a:rPr lang="hr-HR" sz="1800" dirty="0" smtClean="0"/>
              <a:t> (</a:t>
            </a:r>
            <a:r>
              <a:rPr lang="hr-HR" sz="1800" dirty="0" err="1" smtClean="0"/>
              <a:t>ur</a:t>
            </a:r>
            <a:r>
              <a:rPr lang="hr-HR" sz="1800" dirty="0" smtClean="0"/>
              <a:t>.), </a:t>
            </a:r>
            <a:r>
              <a:rPr lang="hr-HR" sz="1800" dirty="0" err="1" smtClean="0"/>
              <a:t>Encyclopedia</a:t>
            </a:r>
            <a:r>
              <a:rPr lang="hr-HR" sz="1800" dirty="0" smtClean="0"/>
              <a:t>  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hr-HR" sz="1800" dirty="0" smtClean="0"/>
              <a:t>  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Sciences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Learning</a:t>
            </a:r>
            <a:r>
              <a:rPr lang="hr-HR" sz="1800" dirty="0" smtClean="0"/>
              <a:t> (str. 2378-2381). New York: </a:t>
            </a:r>
            <a:r>
              <a:rPr lang="hr-HR" sz="1800" dirty="0" err="1" smtClean="0"/>
              <a:t>Springer</a:t>
            </a:r>
            <a:r>
              <a:rPr lang="hr-HR" sz="1800" dirty="0" smtClean="0"/>
              <a:t>.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hr-HR" sz="1800" dirty="0" smtClean="0"/>
          </a:p>
          <a:p>
            <a:pPr marL="0" indent="0">
              <a:spcBef>
                <a:spcPts val="0"/>
              </a:spcBef>
              <a:buNone/>
              <a:defRPr/>
            </a:pPr>
            <a:endParaRPr lang="hr-HR" sz="1800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hr-HR" sz="1800" dirty="0" err="1" smtClean="0"/>
              <a:t>Mayer</a:t>
            </a:r>
            <a:r>
              <a:rPr lang="hr-HR" sz="1800" dirty="0" smtClean="0"/>
              <a:t>, R. E. (2001, 2009). </a:t>
            </a:r>
            <a:r>
              <a:rPr lang="hr-HR" sz="1800" i="1" dirty="0" err="1" smtClean="0"/>
              <a:t>Multimedia</a:t>
            </a:r>
            <a:r>
              <a:rPr lang="hr-HR" sz="1800" i="1" dirty="0" smtClean="0"/>
              <a:t> </a:t>
            </a:r>
            <a:r>
              <a:rPr lang="hr-HR" sz="1800" i="1" dirty="0" err="1" smtClean="0"/>
              <a:t>Learning</a:t>
            </a:r>
            <a:r>
              <a:rPr lang="hr-HR" sz="1800" i="1" dirty="0" smtClean="0"/>
              <a:t>.</a:t>
            </a:r>
            <a:r>
              <a:rPr lang="hr-HR" sz="1800" dirty="0" smtClean="0"/>
              <a:t> </a:t>
            </a:r>
            <a:r>
              <a:rPr lang="hr-HR" sz="1800" dirty="0" err="1" smtClean="0"/>
              <a:t>Cambidge</a:t>
            </a:r>
            <a:r>
              <a:rPr lang="hr-HR" sz="1800" dirty="0" smtClean="0"/>
              <a:t>: </a:t>
            </a:r>
            <a:r>
              <a:rPr lang="hr-HR" sz="1800" dirty="0" err="1" smtClean="0"/>
              <a:t>Cambridge</a:t>
            </a:r>
            <a:r>
              <a:rPr lang="hr-HR" sz="1800" dirty="0" smtClean="0"/>
              <a:t>  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hr-HR" sz="1800" dirty="0" smtClean="0"/>
              <a:t>  </a:t>
            </a:r>
            <a:r>
              <a:rPr lang="hr-HR" sz="1800" dirty="0" err="1" smtClean="0"/>
              <a:t>University</a:t>
            </a:r>
            <a:r>
              <a:rPr lang="hr-HR" sz="1800" dirty="0" smtClean="0"/>
              <a:t> </a:t>
            </a:r>
            <a:r>
              <a:rPr lang="hr-HR" sz="1800" dirty="0" err="1" smtClean="0"/>
              <a:t>Press</a:t>
            </a:r>
            <a:r>
              <a:rPr lang="hr-HR" sz="1800" dirty="0" smtClean="0"/>
              <a:t>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hr-HR" sz="1800" dirty="0" smtClean="0"/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hr-HR" sz="1800" dirty="0" smtClean="0"/>
              <a:t>  </a:t>
            </a:r>
            <a:r>
              <a:rPr lang="hr-HR" sz="1800" dirty="0" err="1" smtClean="0"/>
              <a:t>Matasić</a:t>
            </a:r>
            <a:r>
              <a:rPr lang="hr-HR" sz="1800" dirty="0" smtClean="0"/>
              <a:t>, I., </a:t>
            </a:r>
            <a:r>
              <a:rPr lang="hr-HR" sz="1800" dirty="0" err="1" smtClean="0"/>
              <a:t>Dumić</a:t>
            </a:r>
            <a:r>
              <a:rPr lang="hr-HR" sz="1800" dirty="0" smtClean="0"/>
              <a:t>, S. (2012). Multimedijske tehnologije u obrazovanju.  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hr-HR" sz="1800" dirty="0" smtClean="0"/>
              <a:t>  Medijska istraživanja, 18(1): 143-151</a:t>
            </a:r>
            <a:r>
              <a:rPr lang="hr-HR" sz="1800" dirty="0" smtClean="0"/>
              <a:t>.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hr-HR" sz="1800" dirty="0" smtClean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hr-HR" sz="1800" dirty="0" err="1" smtClean="0"/>
              <a:t>Stiller</a:t>
            </a:r>
            <a:r>
              <a:rPr lang="hr-HR" sz="1800" dirty="0" smtClean="0"/>
              <a:t>, </a:t>
            </a:r>
            <a:r>
              <a:rPr lang="hr-HR" sz="1800" dirty="0" err="1" smtClean="0"/>
              <a:t>K.D</a:t>
            </a:r>
            <a:r>
              <a:rPr lang="hr-HR" sz="1800" dirty="0" smtClean="0"/>
              <a:t>. (2007).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Modality</a:t>
            </a:r>
            <a:r>
              <a:rPr lang="hr-HR" sz="1800" dirty="0" smtClean="0"/>
              <a:t> </a:t>
            </a:r>
            <a:r>
              <a:rPr lang="hr-HR" sz="1800" dirty="0" err="1" smtClean="0"/>
              <a:t>Principle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Multimedia</a:t>
            </a:r>
            <a:r>
              <a:rPr lang="hr-HR" sz="1800" dirty="0" smtClean="0"/>
              <a:t> </a:t>
            </a:r>
            <a:r>
              <a:rPr lang="hr-HR" sz="1800" dirty="0" err="1" smtClean="0"/>
              <a:t>Learning</a:t>
            </a:r>
            <a:r>
              <a:rPr lang="hr-HR" sz="1800" dirty="0" smtClean="0"/>
              <a:t>. </a:t>
            </a:r>
            <a:r>
              <a:rPr lang="hr-HR" sz="1800" dirty="0" err="1" smtClean="0"/>
              <a:t>An</a:t>
            </a:r>
            <a:r>
              <a:rPr lang="hr-HR" sz="1800" dirty="0" smtClean="0"/>
              <a:t> </a:t>
            </a:r>
            <a:r>
              <a:rPr lang="hr-HR" sz="1800" dirty="0" err="1" smtClean="0"/>
              <a:t>Open</a:t>
            </a:r>
            <a:r>
              <a:rPr lang="hr-HR" sz="1800" dirty="0" smtClean="0"/>
              <a:t> </a:t>
            </a:r>
            <a:r>
              <a:rPr lang="hr-HR" sz="1800" dirty="0" err="1" smtClean="0"/>
              <a:t>Question</a:t>
            </a:r>
            <a:r>
              <a:rPr lang="hr-HR" sz="1800" dirty="0" smtClean="0"/>
              <a:t>: </a:t>
            </a:r>
            <a:r>
              <a:rPr lang="hr-HR" sz="1800" dirty="0" err="1" smtClean="0"/>
              <a:t>When</a:t>
            </a:r>
            <a:r>
              <a:rPr lang="hr-HR" sz="1800" dirty="0" smtClean="0"/>
              <a:t> </a:t>
            </a:r>
            <a:r>
              <a:rPr lang="hr-HR" sz="1800" dirty="0" err="1" smtClean="0"/>
              <a:t>Speech</a:t>
            </a:r>
            <a:r>
              <a:rPr lang="hr-HR" sz="1800" dirty="0" smtClean="0"/>
              <a:t> </a:t>
            </a:r>
            <a:r>
              <a:rPr lang="hr-HR" sz="1800" dirty="0" err="1" smtClean="0"/>
              <a:t>Fails</a:t>
            </a:r>
            <a:r>
              <a:rPr lang="hr-HR" sz="1800" dirty="0" smtClean="0"/>
              <a:t> to Foster </a:t>
            </a:r>
            <a:r>
              <a:rPr lang="hr-HR" sz="1800" dirty="0" err="1" smtClean="0"/>
              <a:t>Learning</a:t>
            </a:r>
            <a:r>
              <a:rPr lang="hr-HR" sz="1800" dirty="0" smtClean="0"/>
              <a:t>? U: A. </a:t>
            </a:r>
            <a:r>
              <a:rPr lang="hr-HR" sz="1800" dirty="0" err="1" smtClean="0"/>
              <a:t>Osswald</a:t>
            </a:r>
            <a:r>
              <a:rPr lang="hr-HR" sz="1800" dirty="0" smtClean="0"/>
              <a:t>, M. </a:t>
            </a:r>
            <a:r>
              <a:rPr lang="hr-HR" sz="1800" dirty="0" err="1" smtClean="0"/>
              <a:t>Stempfhuber</a:t>
            </a:r>
            <a:r>
              <a:rPr lang="hr-HR" sz="1800" dirty="0" smtClean="0"/>
              <a:t>, C. </a:t>
            </a:r>
            <a:r>
              <a:rPr lang="hr-HR" sz="1800" dirty="0" err="1" smtClean="0"/>
              <a:t>Wolff</a:t>
            </a:r>
            <a:r>
              <a:rPr lang="hr-HR" sz="1800" dirty="0" smtClean="0"/>
              <a:t> (</a:t>
            </a:r>
            <a:r>
              <a:rPr lang="hr-HR" sz="1800" dirty="0" err="1" smtClean="0"/>
              <a:t>ur</a:t>
            </a:r>
            <a:r>
              <a:rPr lang="hr-HR" sz="1800" dirty="0" smtClean="0"/>
              <a:t>.) </a:t>
            </a:r>
            <a:r>
              <a:rPr lang="hr-HR" sz="1800" dirty="0" err="1" smtClean="0"/>
              <a:t>Open</a:t>
            </a:r>
            <a:r>
              <a:rPr lang="hr-HR" sz="1800" dirty="0" smtClean="0"/>
              <a:t> </a:t>
            </a:r>
            <a:r>
              <a:rPr lang="hr-HR" sz="1800" dirty="0" err="1" smtClean="0"/>
              <a:t>Innovation.</a:t>
            </a:r>
            <a:r>
              <a:rPr lang="hr-HR" sz="1800" dirty="0" smtClean="0"/>
              <a:t> </a:t>
            </a:r>
            <a:r>
              <a:rPr lang="hr-HR" sz="1800" dirty="0" err="1" smtClean="0"/>
              <a:t>Proc</a:t>
            </a:r>
            <a:r>
              <a:rPr lang="hr-HR" sz="1800" dirty="0" smtClean="0"/>
              <a:t>. 10. </a:t>
            </a:r>
            <a:r>
              <a:rPr lang="hr-HR" sz="1800" dirty="0" err="1" smtClean="0"/>
              <a:t>International</a:t>
            </a:r>
            <a:r>
              <a:rPr lang="hr-HR" sz="1800" dirty="0" smtClean="0"/>
              <a:t> </a:t>
            </a:r>
            <a:r>
              <a:rPr lang="hr-HR" sz="1800" dirty="0" err="1" smtClean="0"/>
              <a:t>Symposium</a:t>
            </a:r>
            <a:r>
              <a:rPr lang="hr-HR" sz="1800" dirty="0" smtClean="0"/>
              <a:t> for </a:t>
            </a:r>
            <a:r>
              <a:rPr lang="hr-HR" sz="1800" dirty="0" err="1" smtClean="0"/>
              <a:t>Information</a:t>
            </a:r>
            <a:r>
              <a:rPr lang="hr-HR" sz="1800" dirty="0" smtClean="0"/>
              <a:t> </a:t>
            </a:r>
            <a:r>
              <a:rPr lang="hr-HR" sz="1800" dirty="0" err="1" smtClean="0"/>
              <a:t>Science</a:t>
            </a:r>
            <a:r>
              <a:rPr lang="hr-HR" sz="1800" dirty="0" smtClean="0"/>
              <a:t> (str. 129-144). </a:t>
            </a:r>
            <a:r>
              <a:rPr lang="hr-HR" sz="1800" dirty="0" err="1" smtClean="0"/>
              <a:t>Constance</a:t>
            </a:r>
            <a:r>
              <a:rPr lang="hr-HR" sz="1800" dirty="0" smtClean="0"/>
              <a:t>: UVK. /on line/. Posjećeno 11. veljače 2015. na http://epub.uni-regensburg.de/3353/1/koeln_isi_2007_original.pdf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hr-HR" sz="1800" dirty="0" smtClean="0"/>
          </a:p>
          <a:p>
            <a:pPr>
              <a:spcBef>
                <a:spcPts val="0"/>
              </a:spcBef>
              <a:buNone/>
            </a:pPr>
            <a:endParaRPr lang="hr-HR" sz="1800" dirty="0" smtClean="0"/>
          </a:p>
          <a:p>
            <a:pPr>
              <a:spcBef>
                <a:spcPts val="0"/>
              </a:spcBef>
              <a:buNone/>
            </a:pPr>
            <a:r>
              <a:rPr lang="hr-HR" sz="1800" dirty="0" err="1" smtClean="0"/>
              <a:t>Winebrenner</a:t>
            </a:r>
            <a:r>
              <a:rPr lang="hr-HR" sz="1800" dirty="0" smtClean="0"/>
              <a:t>, S. (2001). </a:t>
            </a:r>
            <a:r>
              <a:rPr lang="hr-HR" sz="1800" dirty="0" err="1" smtClean="0"/>
              <a:t>Teaching</a:t>
            </a:r>
            <a:r>
              <a:rPr lang="hr-HR" sz="1800" dirty="0" smtClean="0"/>
              <a:t> </a:t>
            </a:r>
            <a:r>
              <a:rPr lang="hr-HR" sz="1800" dirty="0" err="1" smtClean="0"/>
              <a:t>Gifted</a:t>
            </a:r>
            <a:r>
              <a:rPr lang="hr-HR" sz="1800" dirty="0" smtClean="0"/>
              <a:t> </a:t>
            </a:r>
            <a:r>
              <a:rPr lang="hr-HR" sz="1800" dirty="0" err="1" smtClean="0"/>
              <a:t>Kids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Regular</a:t>
            </a:r>
            <a:r>
              <a:rPr lang="hr-HR" sz="1800" dirty="0" smtClean="0"/>
              <a:t> </a:t>
            </a:r>
            <a:r>
              <a:rPr lang="hr-HR" sz="1800" dirty="0" err="1" smtClean="0"/>
              <a:t>Classroom</a:t>
            </a:r>
            <a:r>
              <a:rPr lang="hr-HR" sz="1800" dirty="0" smtClean="0"/>
              <a:t>. </a:t>
            </a:r>
            <a:r>
              <a:rPr lang="hr-HR" sz="1800" dirty="0" err="1" smtClean="0"/>
              <a:t>Minneapolis</a:t>
            </a:r>
            <a:r>
              <a:rPr lang="hr-HR" sz="1800" dirty="0" smtClean="0"/>
              <a:t>: </a:t>
            </a:r>
            <a:r>
              <a:rPr lang="hr-HR" sz="1800" dirty="0" err="1" smtClean="0"/>
              <a:t>Free</a:t>
            </a:r>
            <a:r>
              <a:rPr lang="hr-HR" sz="1800" dirty="0" smtClean="0"/>
              <a:t> </a:t>
            </a:r>
            <a:r>
              <a:rPr lang="hr-HR" sz="1800" dirty="0" err="1" smtClean="0"/>
              <a:t>Spirit</a:t>
            </a:r>
            <a:r>
              <a:rPr lang="hr-HR" sz="1800" dirty="0" smtClean="0"/>
              <a:t> </a:t>
            </a:r>
            <a:r>
              <a:rPr lang="hr-HR" sz="1800" dirty="0" err="1" smtClean="0"/>
              <a:t>Publishing</a:t>
            </a:r>
            <a:r>
              <a:rPr lang="hr-HR" sz="1800" dirty="0" smtClean="0"/>
              <a:t> </a:t>
            </a:r>
            <a:r>
              <a:rPr lang="hr-HR" sz="1800" dirty="0" err="1" smtClean="0"/>
              <a:t>Inc</a:t>
            </a:r>
            <a:r>
              <a:rPr lang="hr-HR" sz="1800" dirty="0" smtClean="0"/>
              <a:t>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564</TotalTime>
  <Words>1100</Words>
  <Application>Microsoft Office PowerPoint</Application>
  <PresentationFormat>On-screen Show (4:3)</PresentationFormat>
  <Paragraphs>171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  RADIONICA  Talentirani učenici u multimodalnom okruženju  Senka Gazibara Odsjek za pedagogiju, Filozofski fakultet Osijek</vt:lpstr>
      <vt:lpstr>Slide 2</vt:lpstr>
      <vt:lpstr>Slide 3</vt:lpstr>
      <vt:lpstr>Upitnik o interesima učenika  (Winebrenner, S. (2001). Teaching Gifted Kids in Regular Classroom. Minneapolis: Free Spirit Publishing Inc.</vt:lpstr>
      <vt:lpstr>Slide 5</vt:lpstr>
      <vt:lpstr>Slide 6</vt:lpstr>
      <vt:lpstr>Teorijska polazišta (Massaro, 2012; Mayer, 2001; Stiller, 2007; Sweller, 1991; Dale, 1946;1954;1969)</vt:lpstr>
      <vt:lpstr>Slide 8</vt:lpstr>
      <vt:lpstr>Primjer – aktivnost   Testiranje višestruke inteligencije</vt:lpstr>
      <vt:lpstr>Slide 10</vt:lpstr>
      <vt:lpstr>Izbornik obogaćivanja – Ljudsko tijelo (Winebrenner, 2001). </vt:lpstr>
      <vt:lpstr>Aktivnost</vt:lpstr>
      <vt:lpstr>A responsive learning environment checklist.  From Growing Up Gifted, 6th ed. (p. 381), by B. Clark, 2002, Boston: Allyn &amp; Bacon. Copyright © 1983 by Pearson Education.</vt:lpstr>
      <vt:lpstr>Slide 14</vt:lpstr>
      <vt:lpstr>Zaključak</vt:lpstr>
      <vt:lpstr>Hvala na pažnji! 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A</cp:lastModifiedBy>
  <cp:revision>62</cp:revision>
  <dcterms:created xsi:type="dcterms:W3CDTF">2018-01-29T17:15:17Z</dcterms:created>
  <dcterms:modified xsi:type="dcterms:W3CDTF">2018-01-31T23:06:07Z</dcterms:modified>
</cp:coreProperties>
</file>